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64" r:id="rId5"/>
    <p:sldId id="283" r:id="rId6"/>
    <p:sldId id="284" r:id="rId7"/>
    <p:sldId id="285" r:id="rId8"/>
    <p:sldId id="287" r:id="rId9"/>
    <p:sldId id="286" r:id="rId10"/>
    <p:sldId id="288" r:id="rId11"/>
    <p:sldId id="266" r:id="rId12"/>
    <p:sldId id="267" r:id="rId13"/>
    <p:sldId id="269" r:id="rId14"/>
    <p:sldId id="282" r:id="rId15"/>
    <p:sldId id="270" r:id="rId16"/>
    <p:sldId id="271" r:id="rId17"/>
    <p:sldId id="280" r:id="rId18"/>
    <p:sldId id="278" r:id="rId19"/>
    <p:sldId id="279" r:id="rId20"/>
    <p:sldId id="277" r:id="rId21"/>
    <p:sldId id="273" r:id="rId22"/>
    <p:sldId id="274" r:id="rId23"/>
    <p:sldId id="276" r:id="rId24"/>
  </p:sldIdLst>
  <p:sldSz cx="9144000" cy="5143500" type="screen16x9"/>
  <p:notesSz cx="6858000" cy="9144000"/>
  <p:embeddedFontLst>
    <p:embeddedFont>
      <p:font typeface="Lato" panose="020F0502020204030203" pitchFamily="34" charset="0"/>
      <p:regular r:id="rId26"/>
      <p:bold r:id="rId27"/>
      <p:italic r:id="rId28"/>
      <p:boldItalic r:id="rId29"/>
    </p:embeddedFont>
    <p:embeddedFont>
      <p:font typeface="Raleway"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ED717D-D6A6-48BF-85C1-2C43D0281A82}" v="1" dt="2024-06-11T17:21:28.949"/>
    <p1510:client id="{973252BB-2827-481D-A1F1-750233940A1B}" v="14" dt="2024-06-10T18:26:31.3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34" d="100"/>
          <a:sy n="134" d="100"/>
        </p:scale>
        <p:origin x="1284" y="132"/>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r>
              <a:rPr lang="de-DE"/>
              <a:t>Stunden pro Sprint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2"/>
              </a:solidFill>
              <a:latin typeface="+mn-lt"/>
              <a:ea typeface="+mn-ea"/>
              <a:cs typeface="+mn-cs"/>
            </a:defRPr>
          </a:pPr>
          <a:endParaRPr lang="de-DE"/>
        </a:p>
      </c:txPr>
    </c:title>
    <c:autoTitleDeleted val="0"/>
    <c:plotArea>
      <c:layout>
        <c:manualLayout>
          <c:layoutTarget val="inner"/>
          <c:xMode val="edge"/>
          <c:yMode val="edge"/>
          <c:x val="9.4775022281093371E-2"/>
          <c:y val="0.16820861678004537"/>
          <c:w val="0.65684450658620941"/>
          <c:h val="0.63077865266841648"/>
        </c:manualLayout>
      </c:layout>
      <c:lineChart>
        <c:grouping val="standard"/>
        <c:varyColors val="0"/>
        <c:ser>
          <c:idx val="0"/>
          <c:order val="0"/>
          <c:tx>
            <c:strRef>
              <c:f>Tabelle1!$B$1</c:f>
              <c:strCache>
                <c:ptCount val="1"/>
                <c:pt idx="0">
                  <c:v>Durchschnitt</c:v>
                </c:pt>
              </c:strCache>
            </c:strRef>
          </c:tx>
          <c:spPr>
            <a:ln w="28575" cap="rnd">
              <a:solidFill>
                <a:schemeClr val="accent5"/>
              </a:solidFill>
              <a:round/>
            </a:ln>
            <a:effectLst/>
          </c:spPr>
          <c:marker>
            <c:symbol val="circle"/>
            <c:size val="5"/>
            <c:spPr>
              <a:solidFill>
                <a:schemeClr val="accent1"/>
              </a:solidFill>
              <a:ln w="9525">
                <a:solidFill>
                  <a:schemeClr val="accent5"/>
                </a:solidFill>
              </a:ln>
              <a:effectLst/>
            </c:spPr>
          </c:marker>
          <c:cat>
            <c:numRef>
              <c:f>Tabelle1!$A$2:$A$10</c:f>
              <c:numCache>
                <c:formatCode>General</c:formatCode>
                <c:ptCount val="9"/>
                <c:pt idx="0">
                  <c:v>1</c:v>
                </c:pt>
                <c:pt idx="1">
                  <c:v>2</c:v>
                </c:pt>
                <c:pt idx="2">
                  <c:v>3</c:v>
                </c:pt>
                <c:pt idx="3">
                  <c:v>4</c:v>
                </c:pt>
                <c:pt idx="4">
                  <c:v>5</c:v>
                </c:pt>
                <c:pt idx="5">
                  <c:v>6</c:v>
                </c:pt>
                <c:pt idx="6">
                  <c:v>7</c:v>
                </c:pt>
                <c:pt idx="7">
                  <c:v>8</c:v>
                </c:pt>
                <c:pt idx="8">
                  <c:v>9</c:v>
                </c:pt>
              </c:numCache>
            </c:numRef>
          </c:cat>
          <c:val>
            <c:numRef>
              <c:f>Tabelle1!$B$2:$B$10</c:f>
              <c:numCache>
                <c:formatCode>0.00</c:formatCode>
                <c:ptCount val="9"/>
                <c:pt idx="0">
                  <c:v>24.305555555555557</c:v>
                </c:pt>
                <c:pt idx="1">
                  <c:v>24.305555555555557</c:v>
                </c:pt>
                <c:pt idx="2">
                  <c:v>24.305555555555557</c:v>
                </c:pt>
                <c:pt idx="3">
                  <c:v>24.305555555555557</c:v>
                </c:pt>
                <c:pt idx="4">
                  <c:v>24.305555555555557</c:v>
                </c:pt>
                <c:pt idx="5">
                  <c:v>24.305555555555557</c:v>
                </c:pt>
                <c:pt idx="6">
                  <c:v>24.305555555555557</c:v>
                </c:pt>
                <c:pt idx="7">
                  <c:v>24.305555555555557</c:v>
                </c:pt>
                <c:pt idx="8">
                  <c:v>24.305555555555557</c:v>
                </c:pt>
              </c:numCache>
            </c:numRef>
          </c:val>
          <c:smooth val="0"/>
          <c:extLst>
            <c:ext xmlns:c16="http://schemas.microsoft.com/office/drawing/2014/chart" uri="{C3380CC4-5D6E-409C-BE32-E72D297353CC}">
              <c16:uniqueId val="{00000000-5C02-4950-8CB2-23E859D526ED}"/>
            </c:ext>
          </c:extLst>
        </c:ser>
        <c:ser>
          <c:idx val="1"/>
          <c:order val="1"/>
          <c:tx>
            <c:strRef>
              <c:f>Tabelle1!$C$1</c:f>
              <c:strCache>
                <c:ptCount val="1"/>
                <c:pt idx="0">
                  <c:v>Stunden pro Sprint</c:v>
                </c:pt>
              </c:strCache>
            </c:strRef>
          </c:tx>
          <c:spPr>
            <a:ln w="28575" cap="rnd">
              <a:solidFill>
                <a:schemeClr val="accent3"/>
              </a:solidFill>
              <a:round/>
            </a:ln>
            <a:effectLst/>
          </c:spPr>
          <c:marker>
            <c:symbol val="circle"/>
            <c:size val="5"/>
            <c:spPr>
              <a:solidFill>
                <a:schemeClr val="accent2"/>
              </a:solidFill>
              <a:ln w="9525">
                <a:solidFill>
                  <a:schemeClr val="accent3"/>
                </a:solidFill>
              </a:ln>
              <a:effectLst/>
            </c:spPr>
          </c:marker>
          <c:cat>
            <c:numRef>
              <c:f>Tabelle1!$A$2:$A$10</c:f>
              <c:numCache>
                <c:formatCode>General</c:formatCode>
                <c:ptCount val="9"/>
                <c:pt idx="0">
                  <c:v>1</c:v>
                </c:pt>
                <c:pt idx="1">
                  <c:v>2</c:v>
                </c:pt>
                <c:pt idx="2">
                  <c:v>3</c:v>
                </c:pt>
                <c:pt idx="3">
                  <c:v>4</c:v>
                </c:pt>
                <c:pt idx="4">
                  <c:v>5</c:v>
                </c:pt>
                <c:pt idx="5">
                  <c:v>6</c:v>
                </c:pt>
                <c:pt idx="6">
                  <c:v>7</c:v>
                </c:pt>
                <c:pt idx="7">
                  <c:v>8</c:v>
                </c:pt>
                <c:pt idx="8">
                  <c:v>9</c:v>
                </c:pt>
              </c:numCache>
            </c:numRef>
          </c:cat>
          <c:val>
            <c:numRef>
              <c:f>Tabelle1!$C$2:$C$10</c:f>
              <c:numCache>
                <c:formatCode>General</c:formatCode>
                <c:ptCount val="9"/>
                <c:pt idx="0">
                  <c:v>21</c:v>
                </c:pt>
                <c:pt idx="1">
                  <c:v>28</c:v>
                </c:pt>
                <c:pt idx="2">
                  <c:v>33.75</c:v>
                </c:pt>
                <c:pt idx="3">
                  <c:v>15.75</c:v>
                </c:pt>
                <c:pt idx="4">
                  <c:v>10.5</c:v>
                </c:pt>
                <c:pt idx="5">
                  <c:v>14.5</c:v>
                </c:pt>
                <c:pt idx="6">
                  <c:v>23</c:v>
                </c:pt>
                <c:pt idx="7">
                  <c:v>37.75</c:v>
                </c:pt>
                <c:pt idx="8">
                  <c:v>34.5</c:v>
                </c:pt>
              </c:numCache>
            </c:numRef>
          </c:val>
          <c:smooth val="0"/>
          <c:extLst>
            <c:ext xmlns:c16="http://schemas.microsoft.com/office/drawing/2014/chart" uri="{C3380CC4-5D6E-409C-BE32-E72D297353CC}">
              <c16:uniqueId val="{00000001-5C02-4950-8CB2-23E859D526ED}"/>
            </c:ext>
          </c:extLst>
        </c:ser>
        <c:dLbls>
          <c:showLegendKey val="0"/>
          <c:showVal val="0"/>
          <c:showCatName val="0"/>
          <c:showSerName val="0"/>
          <c:showPercent val="0"/>
          <c:showBubbleSize val="0"/>
        </c:dLbls>
        <c:marker val="1"/>
        <c:smooth val="0"/>
        <c:axId val="720898383"/>
        <c:axId val="720896943"/>
      </c:lineChart>
      <c:catAx>
        <c:axId val="72089838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Sprint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720896943"/>
        <c:crosses val="autoZero"/>
        <c:auto val="1"/>
        <c:lblAlgn val="ctr"/>
        <c:lblOffset val="100"/>
        <c:noMultiLvlLbl val="0"/>
      </c:catAx>
      <c:valAx>
        <c:axId val="720896943"/>
        <c:scaling>
          <c:orientation val="minMax"/>
        </c:scaling>
        <c:delete val="0"/>
        <c:axPos val="l"/>
        <c:minorGridlines>
          <c:spPr>
            <a:ln w="9525" cap="flat" cmpd="sng" algn="ctr">
              <a:solidFill>
                <a:schemeClr val="tx2"/>
              </a:solidFill>
              <a:round/>
            </a:ln>
            <a:effectLst/>
          </c:spPr>
        </c:minorGridlines>
        <c:title>
          <c:tx>
            <c:rich>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r>
                  <a:rPr lang="de-DE"/>
                  <a:t>Stunden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de-DE"/>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crossAx val="720898383"/>
        <c:crosses val="autoZero"/>
        <c:crossBetween val="between"/>
      </c:valAx>
      <c:spPr>
        <a:noFill/>
        <a:ln>
          <a:noFill/>
        </a:ln>
        <a:effectLst/>
      </c:spPr>
    </c:plotArea>
    <c:legend>
      <c:legendPos val="r"/>
      <c:overlay val="0"/>
      <c:spPr>
        <a:solidFill>
          <a:schemeClr val="bg1"/>
        </a:solidFill>
        <a:ln>
          <a:noFill/>
        </a:ln>
        <a:effectLst/>
      </c:spPr>
      <c:txPr>
        <a:bodyPr rot="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2"/>
          </a:solidFill>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a5a33a12b6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a5a33a12b6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a5a33a12b6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a5a33a12b6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0192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a5a33a12b6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a5a33a12b6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5293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a5a33a12b6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a5a33a12b6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4728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a5a33a12b6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a5a33a12b6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3097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a5a33a12b6_6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a5a33a12b6_6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a5a33a12b6_6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a5a33a12b6_6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a5a33a12b6_2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a5a33a12b6_2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a5a33a12b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a5a33a12b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a5a33a12b6_2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a5a33a12b6_2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a5a33a12b6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a5a33a12b6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a5a33a12b6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a5a33a12b6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a5a33a12b6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a5a33a12b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a5a33a12b6_2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a5a33a12b6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a5a33a12b6_2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a5a33a12b6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9949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a5a33a12b6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a5a33a12b6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10"/>
        <p:cNvGrpSpPr/>
        <p:nvPr/>
      </p:nvGrpSpPr>
      <p:grpSpPr>
        <a:xfrm>
          <a:off x="0" y="0"/>
          <a:ext cx="0" cy="0"/>
          <a:chOff x="0" y="0"/>
          <a:chExt cx="0" cy="0"/>
        </a:xfrm>
      </p:grpSpPr>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369651" y="4412275"/>
            <a:ext cx="252600" cy="288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5"/>
        <p:cNvGrpSpPr/>
        <p:nvPr/>
      </p:nvGrpSpPr>
      <p:grpSpPr>
        <a:xfrm>
          <a:off x="0" y="0"/>
          <a:ext cx="0" cy="0"/>
          <a:chOff x="0" y="0"/>
          <a:chExt cx="0" cy="0"/>
        </a:xfrm>
      </p:grpSpPr>
      <p:grpSp>
        <p:nvGrpSpPr>
          <p:cNvPr id="76" name="Google Shape;76;p11"/>
          <p:cNvGrpSpPr/>
          <p:nvPr/>
        </p:nvGrpSpPr>
        <p:grpSpPr>
          <a:xfrm>
            <a:off x="830392" y="4169130"/>
            <a:ext cx="745763" cy="45826"/>
            <a:chOff x="4580561" y="2589004"/>
            <a:chExt cx="1064464" cy="25200"/>
          </a:xfrm>
        </p:grpSpPr>
        <p:sp>
          <p:nvSpPr>
            <p:cNvPr id="77" name="Google Shape;77;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80" name="Google Shape;80;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81" name="Google Shape;81;p11"/>
          <p:cNvSpPr txBox="1">
            <a:spLocks noGrp="1"/>
          </p:cNvSpPr>
          <p:nvPr>
            <p:ph type="sldNum" idx="12"/>
          </p:nvPr>
        </p:nvSpPr>
        <p:spPr>
          <a:xfrm>
            <a:off x="8369651" y="4412275"/>
            <a:ext cx="252600" cy="288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2"/>
        <p:cNvGrpSpPr/>
        <p:nvPr/>
      </p:nvGrpSpPr>
      <p:grpSpPr>
        <a:xfrm>
          <a:off x="0" y="0"/>
          <a:ext cx="0" cy="0"/>
          <a:chOff x="0" y="0"/>
          <a:chExt cx="0" cy="0"/>
        </a:xfrm>
      </p:grpSpPr>
      <p:sp>
        <p:nvSpPr>
          <p:cNvPr id="83" name="Google Shape;83;p12"/>
          <p:cNvSpPr txBox="1">
            <a:spLocks noGrp="1"/>
          </p:cNvSpPr>
          <p:nvPr>
            <p:ph type="sldNum" idx="12"/>
          </p:nvPr>
        </p:nvSpPr>
        <p:spPr>
          <a:xfrm>
            <a:off x="8369651" y="4412275"/>
            <a:ext cx="252600" cy="288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8"/>
        <p:cNvGrpSpPr/>
        <p:nvPr/>
      </p:nvGrpSpPr>
      <p:grpSpPr>
        <a:xfrm>
          <a:off x="0" y="0"/>
          <a:ext cx="0" cy="0"/>
          <a:chOff x="0" y="0"/>
          <a:chExt cx="0" cy="0"/>
        </a:xfrm>
      </p:grpSpPr>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3" name="Google Shape;23;p3"/>
          <p:cNvSpPr txBox="1">
            <a:spLocks noGrp="1"/>
          </p:cNvSpPr>
          <p:nvPr>
            <p:ph type="sldNum" idx="12"/>
          </p:nvPr>
        </p:nvSpPr>
        <p:spPr>
          <a:xfrm>
            <a:off x="8369651" y="4412275"/>
            <a:ext cx="252600" cy="288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4"/>
          <p:cNvGrpSpPr/>
          <p:nvPr/>
        </p:nvGrpSpPr>
        <p:grpSpPr>
          <a:xfrm>
            <a:off x="830392" y="1191256"/>
            <a:ext cx="745763" cy="45826"/>
            <a:chOff x="4580561" y="2589004"/>
            <a:chExt cx="1064464" cy="25200"/>
          </a:xfrm>
        </p:grpSpPr>
        <p:sp>
          <p:nvSpPr>
            <p:cNvPr id="27" name="Google Shape;27;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0" name="Google Shape;30;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1" name="Google Shape;31;p4"/>
          <p:cNvSpPr txBox="1">
            <a:spLocks noGrp="1"/>
          </p:cNvSpPr>
          <p:nvPr>
            <p:ph type="sldNum" idx="12"/>
          </p:nvPr>
        </p:nvSpPr>
        <p:spPr>
          <a:xfrm>
            <a:off x="8738999" y="4818600"/>
            <a:ext cx="405000" cy="288600"/>
          </a:xfrm>
          <a:prstGeom prst="rect">
            <a:avLst/>
          </a:prstGeom>
        </p:spPr>
        <p:txBody>
          <a:bodyPr spcFirstLastPara="1" wrap="square" lIns="91425" tIns="91425" rIns="91425" bIns="91425" anchor="t" anchorCtr="0">
            <a:noAutofit/>
          </a:bodyPr>
          <a:lstStyle>
            <a:lvl1pPr lvl="0">
              <a:buNone/>
              <a:defRPr sz="900"/>
            </a:lvl1pPr>
            <a:lvl2pPr lvl="1">
              <a:buNone/>
              <a:defRPr sz="900"/>
            </a:lvl2pPr>
            <a:lvl3pPr lvl="2">
              <a:buNone/>
              <a:defRPr sz="900"/>
            </a:lvl3pPr>
            <a:lvl4pPr lvl="3">
              <a:buNone/>
              <a:defRPr sz="900"/>
            </a:lvl4pPr>
            <a:lvl5pPr lvl="4">
              <a:buNone/>
              <a:defRPr sz="900"/>
            </a:lvl5pPr>
            <a:lvl6pPr lvl="5">
              <a:buNone/>
              <a:defRPr sz="900"/>
            </a:lvl6pPr>
            <a:lvl7pPr lvl="6">
              <a:buNone/>
              <a:defRPr sz="900"/>
            </a:lvl7pPr>
            <a:lvl8pPr lvl="7">
              <a:buNone/>
              <a:defRPr sz="900"/>
            </a:lvl8pPr>
            <a:lvl9pPr lvl="8">
              <a:buNone/>
              <a:defRPr sz="900"/>
            </a:lvl9pPr>
          </a:lstStyle>
          <a:p>
            <a:pPr marL="0" lvl="0" indent="0" algn="r" rtl="0">
              <a:spcBef>
                <a:spcPts val="0"/>
              </a:spcBef>
              <a:spcAft>
                <a:spcPts val="0"/>
              </a:spcAft>
              <a:buNone/>
            </a:pPr>
            <a:fld id="{00000000-1234-1234-1234-123412341234}" type="slidenum">
              <a:rPr lang="de"/>
              <a:t>‹Nr.›</a:t>
            </a:fld>
            <a:endParaRPr/>
          </a:p>
        </p:txBody>
      </p:sp>
      <p:pic>
        <p:nvPicPr>
          <p:cNvPr id="32" name="Google Shape;32;p4"/>
          <p:cNvPicPr preferRelativeResize="0"/>
          <p:nvPr/>
        </p:nvPicPr>
        <p:blipFill>
          <a:blip r:embed="rId2">
            <a:alphaModFix/>
          </a:blip>
          <a:stretch>
            <a:fillRect/>
          </a:stretch>
        </p:blipFill>
        <p:spPr>
          <a:xfrm>
            <a:off x="0" y="2"/>
            <a:ext cx="468000" cy="468000"/>
          </a:xfrm>
          <a:prstGeom prst="rect">
            <a:avLst/>
          </a:prstGeom>
          <a:noFill/>
          <a:ln>
            <a:noFill/>
          </a:ln>
          <a:effectLst>
            <a:outerShdw blurRad="57150" dist="19050" dir="5400000" algn="bl" rotWithShape="0">
              <a:srgbClr val="000000"/>
            </a:outerShdw>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5"/>
          <p:cNvGrpSpPr/>
          <p:nvPr/>
        </p:nvGrpSpPr>
        <p:grpSpPr>
          <a:xfrm>
            <a:off x="830392" y="1191256"/>
            <a:ext cx="745763" cy="45826"/>
            <a:chOff x="4580561" y="2589004"/>
            <a:chExt cx="1064464" cy="25200"/>
          </a:xfrm>
        </p:grpSpPr>
        <p:sp>
          <p:nvSpPr>
            <p:cNvPr id="36" name="Google Shape;36;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9" name="Google Shape;39;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0" name="Google Shape;40;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1" name="Google Shape;41;p5"/>
          <p:cNvSpPr txBox="1">
            <a:spLocks noGrp="1"/>
          </p:cNvSpPr>
          <p:nvPr>
            <p:ph type="sldNum" idx="12"/>
          </p:nvPr>
        </p:nvSpPr>
        <p:spPr>
          <a:xfrm>
            <a:off x="8369651" y="4412275"/>
            <a:ext cx="252600" cy="288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4;p6"/>
          <p:cNvGrpSpPr/>
          <p:nvPr/>
        </p:nvGrpSpPr>
        <p:grpSpPr>
          <a:xfrm>
            <a:off x="830392" y="1191256"/>
            <a:ext cx="745763" cy="45826"/>
            <a:chOff x="4580561" y="2589004"/>
            <a:chExt cx="1064464" cy="25200"/>
          </a:xfrm>
        </p:grpSpPr>
        <p:sp>
          <p:nvSpPr>
            <p:cNvPr id="45" name="Google Shape;45;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8" name="Google Shape;48;p6"/>
          <p:cNvSpPr txBox="1">
            <a:spLocks noGrp="1"/>
          </p:cNvSpPr>
          <p:nvPr>
            <p:ph type="sldNum" idx="12"/>
          </p:nvPr>
        </p:nvSpPr>
        <p:spPr>
          <a:xfrm>
            <a:off x="8369651" y="4412275"/>
            <a:ext cx="252600" cy="288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sp>
        <p:nvSpPr>
          <p:cNvPr id="50" name="Google Shape;50;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7"/>
          <p:cNvGrpSpPr/>
          <p:nvPr/>
        </p:nvGrpSpPr>
        <p:grpSpPr>
          <a:xfrm>
            <a:off x="830392" y="1191256"/>
            <a:ext cx="745763" cy="45826"/>
            <a:chOff x="4580561" y="2589004"/>
            <a:chExt cx="1064464" cy="25200"/>
          </a:xfrm>
        </p:grpSpPr>
        <p:sp>
          <p:nvSpPr>
            <p:cNvPr id="52" name="Google Shape;52;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5" name="Google Shape;55;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6" name="Google Shape;56;p7"/>
          <p:cNvSpPr txBox="1">
            <a:spLocks noGrp="1"/>
          </p:cNvSpPr>
          <p:nvPr>
            <p:ph type="sldNum" idx="12"/>
          </p:nvPr>
        </p:nvSpPr>
        <p:spPr>
          <a:xfrm>
            <a:off x="8369651" y="4412275"/>
            <a:ext cx="252600" cy="288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7"/>
        <p:cNvGrpSpPr/>
        <p:nvPr/>
      </p:nvGrpSpPr>
      <p:grpSpPr>
        <a:xfrm>
          <a:off x="0" y="0"/>
          <a:ext cx="0" cy="0"/>
          <a:chOff x="0" y="0"/>
          <a:chExt cx="0" cy="0"/>
        </a:xfrm>
      </p:grpSpPr>
      <p:grpSp>
        <p:nvGrpSpPr>
          <p:cNvPr id="58" name="Google Shape;58;p8"/>
          <p:cNvGrpSpPr/>
          <p:nvPr/>
        </p:nvGrpSpPr>
        <p:grpSpPr>
          <a:xfrm>
            <a:off x="830392" y="4169130"/>
            <a:ext cx="745763" cy="45826"/>
            <a:chOff x="4580561" y="2589004"/>
            <a:chExt cx="1064464" cy="25200"/>
          </a:xfrm>
        </p:grpSpPr>
        <p:sp>
          <p:nvSpPr>
            <p:cNvPr id="59" name="Google Shape;59;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2" name="Google Shape;62;p8"/>
          <p:cNvSpPr txBox="1">
            <a:spLocks noGrp="1"/>
          </p:cNvSpPr>
          <p:nvPr>
            <p:ph type="sldNum" idx="12"/>
          </p:nvPr>
        </p:nvSpPr>
        <p:spPr>
          <a:xfrm>
            <a:off x="8369651" y="4412275"/>
            <a:ext cx="252600" cy="288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9"/>
          <p:cNvGrpSpPr/>
          <p:nvPr/>
        </p:nvGrpSpPr>
        <p:grpSpPr>
          <a:xfrm>
            <a:off x="830392" y="1191256"/>
            <a:ext cx="745763" cy="45826"/>
            <a:chOff x="4580561" y="2589004"/>
            <a:chExt cx="1064464" cy="25200"/>
          </a:xfrm>
        </p:grpSpPr>
        <p:sp>
          <p:nvSpPr>
            <p:cNvPr id="66" name="Google Shape;66;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68;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9" name="Google Shape;69;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70" name="Google Shape;70;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1" name="Google Shape;71;p9"/>
          <p:cNvSpPr txBox="1">
            <a:spLocks noGrp="1"/>
          </p:cNvSpPr>
          <p:nvPr>
            <p:ph type="sldNum" idx="12"/>
          </p:nvPr>
        </p:nvSpPr>
        <p:spPr>
          <a:xfrm>
            <a:off x="8369651" y="4412275"/>
            <a:ext cx="252600" cy="288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2"/>
        <p:cNvGrpSpPr/>
        <p:nvPr/>
      </p:nvGrpSpPr>
      <p:grpSpPr>
        <a:xfrm>
          <a:off x="0" y="0"/>
          <a:ext cx="0" cy="0"/>
          <a:chOff x="0" y="0"/>
          <a:chExt cx="0" cy="0"/>
        </a:xfrm>
      </p:grpSpPr>
      <p:sp>
        <p:nvSpPr>
          <p:cNvPr id="73" name="Google Shape;73;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4" name="Google Shape;74;p10"/>
          <p:cNvSpPr txBox="1">
            <a:spLocks noGrp="1"/>
          </p:cNvSpPr>
          <p:nvPr>
            <p:ph type="sldNum" idx="12"/>
          </p:nvPr>
        </p:nvSpPr>
        <p:spPr>
          <a:xfrm>
            <a:off x="8369651" y="4412275"/>
            <a:ext cx="252600" cy="288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75588"/>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p:nvPr/>
        </p:nvSpPr>
        <p:spPr>
          <a:xfrm>
            <a:off x="80825" y="4802350"/>
            <a:ext cx="4664400" cy="2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900">
                <a:solidFill>
                  <a:schemeClr val="accent1"/>
                </a:solidFill>
                <a:latin typeface="Lato"/>
                <a:ea typeface="Lato"/>
                <a:cs typeface="Lato"/>
                <a:sym typeface="Lato"/>
              </a:rPr>
              <a:t>Dinder - Tobias Raible, Lukas Schulz, Jannis Fuchs, Jonathan Schäfer, Manuel Franz</a:t>
            </a:r>
            <a:endParaRPr sz="900">
              <a:solidFill>
                <a:schemeClr val="accent1"/>
              </a:solidFill>
              <a:latin typeface="Lato"/>
              <a:ea typeface="Lato"/>
              <a:cs typeface="Lato"/>
              <a:sym typeface="Lato"/>
            </a:endParaRPr>
          </a:p>
        </p:txBody>
      </p:sp>
      <p:sp>
        <p:nvSpPr>
          <p:cNvPr id="9" name="Google Shape;9;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accent1"/>
                </a:solidFill>
                <a:latin typeface="Lato"/>
                <a:ea typeface="Lato"/>
                <a:cs typeface="Lato"/>
                <a:sym typeface="Lato"/>
              </a:defRPr>
            </a:lvl1pPr>
            <a:lvl2pPr lvl="1" algn="r">
              <a:buNone/>
              <a:defRPr sz="1300">
                <a:solidFill>
                  <a:schemeClr val="accent1"/>
                </a:solidFill>
                <a:latin typeface="Lato"/>
                <a:ea typeface="Lato"/>
                <a:cs typeface="Lato"/>
                <a:sym typeface="Lato"/>
              </a:defRPr>
            </a:lvl2pPr>
            <a:lvl3pPr lvl="2" algn="r">
              <a:buNone/>
              <a:defRPr sz="1300">
                <a:solidFill>
                  <a:schemeClr val="accent1"/>
                </a:solidFill>
                <a:latin typeface="Lato"/>
                <a:ea typeface="Lato"/>
                <a:cs typeface="Lato"/>
                <a:sym typeface="Lato"/>
              </a:defRPr>
            </a:lvl3pPr>
            <a:lvl4pPr lvl="3" algn="r">
              <a:buNone/>
              <a:defRPr sz="1300">
                <a:solidFill>
                  <a:schemeClr val="accent1"/>
                </a:solidFill>
                <a:latin typeface="Lato"/>
                <a:ea typeface="Lato"/>
                <a:cs typeface="Lato"/>
                <a:sym typeface="Lato"/>
              </a:defRPr>
            </a:lvl4pPr>
            <a:lvl5pPr lvl="4" algn="r">
              <a:buNone/>
              <a:defRPr sz="1300">
                <a:solidFill>
                  <a:schemeClr val="accent1"/>
                </a:solidFill>
                <a:latin typeface="Lato"/>
                <a:ea typeface="Lato"/>
                <a:cs typeface="Lato"/>
                <a:sym typeface="Lato"/>
              </a:defRPr>
            </a:lvl5pPr>
            <a:lvl6pPr lvl="5" algn="r">
              <a:buNone/>
              <a:defRPr sz="1300">
                <a:solidFill>
                  <a:schemeClr val="accent1"/>
                </a:solidFill>
                <a:latin typeface="Lato"/>
                <a:ea typeface="Lato"/>
                <a:cs typeface="Lato"/>
                <a:sym typeface="Lato"/>
              </a:defRPr>
            </a:lvl6pPr>
            <a:lvl7pPr lvl="6" algn="r">
              <a:buNone/>
              <a:defRPr sz="1300">
                <a:solidFill>
                  <a:schemeClr val="accent1"/>
                </a:solidFill>
                <a:latin typeface="Lato"/>
                <a:ea typeface="Lato"/>
                <a:cs typeface="Lato"/>
                <a:sym typeface="Lato"/>
              </a:defRPr>
            </a:lvl7pPr>
            <a:lvl8pPr lvl="7" algn="r">
              <a:buNone/>
              <a:defRPr sz="1300">
                <a:solidFill>
                  <a:schemeClr val="accent1"/>
                </a:solidFill>
                <a:latin typeface="Lato"/>
                <a:ea typeface="Lato"/>
                <a:cs typeface="Lato"/>
                <a:sym typeface="Lato"/>
              </a:defRPr>
            </a:lvl8pPr>
            <a:lvl9pPr lvl="8" algn="r">
              <a:buNone/>
              <a:defRPr sz="13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0.xml"/><Relationship Id="rId16" Type="http://schemas.openxmlformats.org/officeDocument/2006/relationships/image" Target="../media/image25.svg"/><Relationship Id="rId1" Type="http://schemas.openxmlformats.org/officeDocument/2006/relationships/slideLayout" Target="../slideLayouts/slideLayout3.xml"/><Relationship Id="rId6" Type="http://schemas.openxmlformats.org/officeDocument/2006/relationships/image" Target="../media/image15.svg"/><Relationship Id="rId11" Type="http://schemas.openxmlformats.org/officeDocument/2006/relationships/image" Target="../media/image20.sv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svg"/></Relationships>
</file>

<file path=ppt/slides/_rels/slide17.xml.rels><?xml version="1.0" encoding="UTF-8" standalone="yes"?>
<Relationships xmlns="http://schemas.openxmlformats.org/package/2006/relationships"><Relationship Id="rId8" Type="http://schemas.openxmlformats.org/officeDocument/2006/relationships/hyperlink" Target="https://gvsu-cloudapplicationsdevelopment.github.io/CloudAppsDev/2020/12/23/designing-apps.html" TargetMode="External"/><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30.jpg"/><Relationship Id="rId12"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9.svg"/><Relationship Id="rId11" Type="http://schemas.openxmlformats.org/officeDocument/2006/relationships/image" Target="../media/image32.png"/><Relationship Id="rId5" Type="http://schemas.openxmlformats.org/officeDocument/2006/relationships/image" Target="../media/image28.png"/><Relationship Id="rId10" Type="http://schemas.openxmlformats.org/officeDocument/2006/relationships/hyperlink" Target="https://schwabencode.com/blog/2020/05/18/dotnetcore-build-test-with-github-actions" TargetMode="External"/><Relationship Id="rId4" Type="http://schemas.openxmlformats.org/officeDocument/2006/relationships/image" Target="../media/image27.png"/><Relationship Id="rId9" Type="http://schemas.openxmlformats.org/officeDocument/2006/relationships/image" Target="../media/image31.png"/><Relationship Id="rId1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a:t>Dinder</a:t>
            </a:r>
            <a:endParaRPr/>
          </a:p>
        </p:txBody>
      </p:sp>
      <p:sp>
        <p:nvSpPr>
          <p:cNvPr id="89" name="Google Shape;89;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dirty="0"/>
              <a:t>Tobias Raible, Lukas Schulz, Jannis Fuchs, Jonathan Schäfer, Manuel Franz</a:t>
            </a:r>
            <a:endParaRPr dirty="0"/>
          </a:p>
        </p:txBody>
      </p:sp>
      <p:pic>
        <p:nvPicPr>
          <p:cNvPr id="90" name="Google Shape;90;p13"/>
          <p:cNvPicPr preferRelativeResize="0"/>
          <p:nvPr/>
        </p:nvPicPr>
        <p:blipFill>
          <a:blip r:embed="rId3">
            <a:alphaModFix/>
          </a:blip>
          <a:stretch>
            <a:fillRect/>
          </a:stretch>
        </p:blipFill>
        <p:spPr>
          <a:xfrm>
            <a:off x="6158100" y="1139150"/>
            <a:ext cx="1137325" cy="1137325"/>
          </a:xfrm>
          <a:prstGeom prst="rect">
            <a:avLst/>
          </a:prstGeom>
          <a:noFill/>
          <a:ln>
            <a:noFill/>
          </a:ln>
          <a:effectLst>
            <a:outerShdw blurRad="57150" dist="19050" dir="5400000" algn="bl" rotWithShape="0">
              <a:srgbClr val="000000"/>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E23C17-D474-2916-C710-2F4C521E54B2}"/>
              </a:ext>
            </a:extLst>
          </p:cNvPr>
          <p:cNvSpPr>
            <a:spLocks noGrp="1"/>
          </p:cNvSpPr>
          <p:nvPr>
            <p:ph type="title"/>
          </p:nvPr>
        </p:nvSpPr>
        <p:spPr>
          <a:xfrm>
            <a:off x="729450" y="690001"/>
            <a:ext cx="5135568" cy="535200"/>
          </a:xfrm>
        </p:spPr>
        <p:txBody>
          <a:bodyPr>
            <a:normAutofit/>
          </a:bodyPr>
          <a:lstStyle/>
          <a:p>
            <a:r>
              <a:rPr lang="de-DE" sz="1600" dirty="0" err="1"/>
              <a:t>Published</a:t>
            </a:r>
            <a:r>
              <a:rPr lang="de-DE" sz="1600" dirty="0"/>
              <a:t> </a:t>
            </a:r>
            <a:r>
              <a:rPr lang="de-DE" sz="1600" dirty="0" err="1"/>
              <a:t>advertisements</a:t>
            </a:r>
            <a:endParaRPr lang="de-DE" sz="1600" dirty="0"/>
          </a:p>
        </p:txBody>
      </p:sp>
      <p:sp>
        <p:nvSpPr>
          <p:cNvPr id="4" name="Foliennummernplatzhalter 3">
            <a:extLst>
              <a:ext uri="{FF2B5EF4-FFF2-40B4-BE49-F238E27FC236}">
                <a16:creationId xmlns:a16="http://schemas.microsoft.com/office/drawing/2014/main" id="{C92BB78C-133C-66D9-4FEE-102E2A51C0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10</a:t>
            </a:fld>
            <a:endParaRPr lang="de-DE"/>
          </a:p>
        </p:txBody>
      </p:sp>
      <p:pic>
        <p:nvPicPr>
          <p:cNvPr id="5" name="Grafik 4" descr="Ein Bild, das Text, Screenshot, Software, Computersymbol enthält.&#10;&#10;Automatisch generierte Beschreibung">
            <a:extLst>
              <a:ext uri="{FF2B5EF4-FFF2-40B4-BE49-F238E27FC236}">
                <a16:creationId xmlns:a16="http://schemas.microsoft.com/office/drawing/2014/main" id="{3952F2D3-E083-5559-FA4A-5686DC7BF8D3}"/>
              </a:ext>
            </a:extLst>
          </p:cNvPr>
          <p:cNvPicPr>
            <a:picLocks noChangeAspect="1"/>
          </p:cNvPicPr>
          <p:nvPr/>
        </p:nvPicPr>
        <p:blipFill>
          <a:blip r:embed="rId2"/>
          <a:stretch>
            <a:fillRect/>
          </a:stretch>
        </p:blipFill>
        <p:spPr>
          <a:xfrm>
            <a:off x="1303655" y="1365249"/>
            <a:ext cx="6773362" cy="3088249"/>
          </a:xfrm>
          <a:prstGeom prst="rect">
            <a:avLst/>
          </a:prstGeom>
        </p:spPr>
      </p:pic>
    </p:spTree>
    <p:extLst>
      <p:ext uri="{BB962C8B-B14F-4D97-AF65-F5344CB8AC3E}">
        <p14:creationId xmlns:p14="http://schemas.microsoft.com/office/powerpoint/2010/main" val="2384275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784500" y="2496425"/>
            <a:ext cx="75750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de" sz="2640"/>
              <a:t>Architekturentscheidungen und ihre Gründe</a:t>
            </a:r>
            <a:endParaRPr sz="2640"/>
          </a:p>
        </p:txBody>
      </p:sp>
      <p:sp>
        <p:nvSpPr>
          <p:cNvPr id="161" name="Google Shape;161;p23"/>
          <p:cNvSpPr txBox="1">
            <a:spLocks noGrp="1"/>
          </p:cNvSpPr>
          <p:nvPr>
            <p:ph type="sldNum" idx="12"/>
          </p:nvPr>
        </p:nvSpPr>
        <p:spPr>
          <a:xfrm>
            <a:off x="8738999" y="4818600"/>
            <a:ext cx="405000" cy="28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de"/>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a:t>Angewandte Design Pattern</a:t>
            </a:r>
            <a:endParaRPr/>
          </a:p>
        </p:txBody>
      </p:sp>
      <p:sp>
        <p:nvSpPr>
          <p:cNvPr id="167" name="Google Shape;167;p24"/>
          <p:cNvSpPr txBox="1">
            <a:spLocks noGrp="1"/>
          </p:cNvSpPr>
          <p:nvPr>
            <p:ph type="sldNum" idx="12"/>
          </p:nvPr>
        </p:nvSpPr>
        <p:spPr>
          <a:xfrm>
            <a:off x="8738999" y="4818600"/>
            <a:ext cx="405000" cy="28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de"/>
              <a:t>12</a:t>
            </a:fld>
            <a:endParaRPr/>
          </a:p>
        </p:txBody>
      </p:sp>
      <p:pic>
        <p:nvPicPr>
          <p:cNvPr id="168" name="Google Shape;168;p24"/>
          <p:cNvPicPr preferRelativeResize="0"/>
          <p:nvPr/>
        </p:nvPicPr>
        <p:blipFill>
          <a:blip r:embed="rId3">
            <a:alphaModFix/>
          </a:blip>
          <a:stretch>
            <a:fillRect/>
          </a:stretch>
        </p:blipFill>
        <p:spPr>
          <a:xfrm>
            <a:off x="1106700" y="2020150"/>
            <a:ext cx="6934200" cy="2847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6"/>
          <p:cNvSpPr txBox="1">
            <a:spLocks noGrp="1"/>
          </p:cNvSpPr>
          <p:nvPr>
            <p:ph type="title"/>
          </p:nvPr>
        </p:nvSpPr>
        <p:spPr>
          <a:xfrm>
            <a:off x="729450" y="676925"/>
            <a:ext cx="7575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dirty="0"/>
              <a:t>Klassendiagramm Backend (Services + Controller)</a:t>
            </a:r>
            <a:endParaRPr dirty="0"/>
          </a:p>
        </p:txBody>
      </p:sp>
      <p:sp>
        <p:nvSpPr>
          <p:cNvPr id="181" name="Google Shape;181;p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83" name="Google Shape;183;p26"/>
          <p:cNvSpPr txBox="1">
            <a:spLocks noGrp="1"/>
          </p:cNvSpPr>
          <p:nvPr>
            <p:ph type="sldNum" idx="12"/>
          </p:nvPr>
        </p:nvSpPr>
        <p:spPr>
          <a:xfrm>
            <a:off x="8738999" y="4818600"/>
            <a:ext cx="405000" cy="28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de"/>
              <a:t>13</a:t>
            </a:fld>
            <a:endParaRPr/>
          </a:p>
        </p:txBody>
      </p:sp>
      <p:pic>
        <p:nvPicPr>
          <p:cNvPr id="5" name="Grafik 4">
            <a:extLst>
              <a:ext uri="{FF2B5EF4-FFF2-40B4-BE49-F238E27FC236}">
                <a16:creationId xmlns:a16="http://schemas.microsoft.com/office/drawing/2014/main" id="{5731BD08-B40B-0476-D3E0-61D53E5D6C98}"/>
              </a:ext>
            </a:extLst>
          </p:cNvPr>
          <p:cNvPicPr>
            <a:picLocks noChangeAspect="1"/>
          </p:cNvPicPr>
          <p:nvPr/>
        </p:nvPicPr>
        <p:blipFill rotWithShape="1">
          <a:blip r:embed="rId3"/>
          <a:srcRect b="12460"/>
          <a:stretch/>
        </p:blipFill>
        <p:spPr>
          <a:xfrm>
            <a:off x="0" y="1332284"/>
            <a:ext cx="9144000" cy="336211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6"/>
          <p:cNvSpPr txBox="1">
            <a:spLocks noGrp="1"/>
          </p:cNvSpPr>
          <p:nvPr>
            <p:ph type="title"/>
          </p:nvPr>
        </p:nvSpPr>
        <p:spPr>
          <a:xfrm>
            <a:off x="729450" y="676925"/>
            <a:ext cx="75750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dirty="0"/>
              <a:t>Klassendiagramm Backend (Entities + Models)</a:t>
            </a:r>
            <a:endParaRPr dirty="0"/>
          </a:p>
        </p:txBody>
      </p:sp>
      <p:sp>
        <p:nvSpPr>
          <p:cNvPr id="181" name="Google Shape;181;p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83" name="Google Shape;183;p26"/>
          <p:cNvSpPr txBox="1">
            <a:spLocks noGrp="1"/>
          </p:cNvSpPr>
          <p:nvPr>
            <p:ph type="sldNum" idx="12"/>
          </p:nvPr>
        </p:nvSpPr>
        <p:spPr>
          <a:xfrm>
            <a:off x="8738999" y="4818600"/>
            <a:ext cx="405000" cy="28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de"/>
              <a:t>14</a:t>
            </a:fld>
            <a:endParaRPr/>
          </a:p>
        </p:txBody>
      </p:sp>
      <p:pic>
        <p:nvPicPr>
          <p:cNvPr id="3" name="Grafik 2">
            <a:extLst>
              <a:ext uri="{FF2B5EF4-FFF2-40B4-BE49-F238E27FC236}">
                <a16:creationId xmlns:a16="http://schemas.microsoft.com/office/drawing/2014/main" id="{48EC0652-4320-6000-C273-97EA1C59C4A2}"/>
              </a:ext>
            </a:extLst>
          </p:cNvPr>
          <p:cNvPicPr>
            <a:picLocks noChangeAspect="1"/>
          </p:cNvPicPr>
          <p:nvPr/>
        </p:nvPicPr>
        <p:blipFill rotWithShape="1">
          <a:blip r:embed="rId3"/>
          <a:srcRect t="2037" r="3646"/>
          <a:stretch/>
        </p:blipFill>
        <p:spPr>
          <a:xfrm>
            <a:off x="1670400" y="1212125"/>
            <a:ext cx="6177600" cy="3626078"/>
          </a:xfrm>
          <a:prstGeom prst="rect">
            <a:avLst/>
          </a:prstGeom>
        </p:spPr>
      </p:pic>
    </p:spTree>
    <p:extLst>
      <p:ext uri="{BB962C8B-B14F-4D97-AF65-F5344CB8AC3E}">
        <p14:creationId xmlns:p14="http://schemas.microsoft.com/office/powerpoint/2010/main" val="2524032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2" name="Grafik 1" descr="Ein Bild, das Text, Screenshot, Diagramm, Reihe enthält.&#10;&#10;Automatisch generierte Beschreibung">
            <a:extLst>
              <a:ext uri="{FF2B5EF4-FFF2-40B4-BE49-F238E27FC236}">
                <a16:creationId xmlns:a16="http://schemas.microsoft.com/office/drawing/2014/main" id="{973294FF-43CF-9851-7B2B-5BE817DBC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2370" y="561494"/>
            <a:ext cx="5809129" cy="4366968"/>
          </a:xfrm>
          <a:prstGeom prst="rect">
            <a:avLst/>
          </a:prstGeom>
        </p:spPr>
      </p:pic>
      <p:sp>
        <p:nvSpPr>
          <p:cNvPr id="188" name="Google Shape;188;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a:t>ER-Modell</a:t>
            </a:r>
            <a:endParaRPr/>
          </a:p>
        </p:txBody>
      </p:sp>
      <p:sp>
        <p:nvSpPr>
          <p:cNvPr id="190" name="Google Shape;190;p27"/>
          <p:cNvSpPr txBox="1">
            <a:spLocks noGrp="1"/>
          </p:cNvSpPr>
          <p:nvPr>
            <p:ph type="sldNum" idx="12"/>
          </p:nvPr>
        </p:nvSpPr>
        <p:spPr>
          <a:xfrm>
            <a:off x="8738999" y="4818600"/>
            <a:ext cx="405000" cy="28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de"/>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42307"/>
              <a:buFont typeface="Arial"/>
              <a:buNone/>
            </a:pPr>
            <a:r>
              <a:rPr lang="de" dirty="0"/>
              <a:t>Tech-Stack (1)</a:t>
            </a:r>
            <a:endParaRPr dirty="0"/>
          </a:p>
        </p:txBody>
      </p:sp>
      <p:sp>
        <p:nvSpPr>
          <p:cNvPr id="196" name="Google Shape;196;p28"/>
          <p:cNvSpPr txBox="1">
            <a:spLocks noGrp="1"/>
          </p:cNvSpPr>
          <p:nvPr>
            <p:ph type="body" idx="1"/>
          </p:nvPr>
        </p:nvSpPr>
        <p:spPr>
          <a:xfrm>
            <a:off x="1425293" y="2188674"/>
            <a:ext cx="2990144" cy="1906277"/>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SzPts val="1700"/>
              <a:buChar char="●"/>
            </a:pPr>
            <a:r>
              <a:rPr lang="de" sz="1700" dirty="0"/>
              <a:t>Frontend</a:t>
            </a:r>
            <a:endParaRPr sz="1700" dirty="0"/>
          </a:p>
          <a:p>
            <a:pPr marL="876300" lvl="1" indent="-285750" algn="l" rtl="0">
              <a:spcBef>
                <a:spcPts val="0"/>
              </a:spcBef>
              <a:spcAft>
                <a:spcPts val="0"/>
              </a:spcAft>
              <a:buSzPts val="1500"/>
              <a:buBlip>
                <a:blip r:embed="rId3"/>
              </a:buBlip>
            </a:pPr>
            <a:r>
              <a:rPr lang="de" sz="1500" dirty="0"/>
              <a:t>	React</a:t>
            </a:r>
            <a:endParaRPr sz="1500" dirty="0"/>
          </a:p>
          <a:p>
            <a:pPr marL="914400" lvl="1" indent="-323850" algn="l" rtl="0">
              <a:spcBef>
                <a:spcPts val="0"/>
              </a:spcBef>
              <a:spcAft>
                <a:spcPts val="0"/>
              </a:spcAft>
              <a:buSzPts val="1500"/>
              <a:buBlip>
                <a:blip r:embed="rId4"/>
              </a:buBlip>
            </a:pPr>
            <a:r>
              <a:rPr lang="de" sz="1500" dirty="0"/>
              <a:t>TypeScript</a:t>
            </a:r>
            <a:endParaRPr sz="1500" dirty="0"/>
          </a:p>
          <a:p>
            <a:pPr marL="914400" lvl="1" indent="-323850" algn="l" rtl="0">
              <a:spcBef>
                <a:spcPts val="0"/>
              </a:spcBef>
              <a:spcAft>
                <a:spcPts val="0"/>
              </a:spcAft>
              <a:buSzPts val="1500"/>
              <a:buBlip>
                <a:blip r:embed="rId5">
                  <a:extLst>
                    <a:ext uri="{96DAC541-7B7A-43D3-8B79-37D633B846F1}">
                      <asvg:svgBlip xmlns:asvg="http://schemas.microsoft.com/office/drawing/2016/SVG/main" r:embed="rId6"/>
                    </a:ext>
                  </a:extLst>
                </a:blip>
              </a:buBlip>
            </a:pPr>
            <a:r>
              <a:rPr lang="de" sz="1500" dirty="0"/>
              <a:t>Redux</a:t>
            </a:r>
            <a:endParaRPr sz="1500" dirty="0"/>
          </a:p>
          <a:p>
            <a:pPr marL="914400" lvl="1" indent="-323850" algn="l" rtl="0">
              <a:spcBef>
                <a:spcPts val="0"/>
              </a:spcBef>
              <a:spcAft>
                <a:spcPts val="0"/>
              </a:spcAft>
              <a:buSzPts val="1500"/>
              <a:buBlip>
                <a:blip r:embed="rId7"/>
              </a:buBlip>
            </a:pPr>
            <a:r>
              <a:rPr lang="de" sz="1500" dirty="0"/>
              <a:t>styled-components</a:t>
            </a:r>
          </a:p>
          <a:p>
            <a:pPr marL="876300" lvl="1" indent="-285750" algn="l" rtl="0">
              <a:spcBef>
                <a:spcPts val="0"/>
              </a:spcBef>
              <a:spcAft>
                <a:spcPts val="0"/>
              </a:spcAft>
              <a:buSzPts val="1500"/>
              <a:buBlip>
                <a:blip r:embed="rId8"/>
              </a:buBlip>
            </a:pPr>
            <a:r>
              <a:rPr lang="de" sz="1500" dirty="0"/>
              <a:t>	NextJS</a:t>
            </a:r>
            <a:endParaRPr sz="1500" dirty="0"/>
          </a:p>
        </p:txBody>
      </p:sp>
      <p:sp>
        <p:nvSpPr>
          <p:cNvPr id="198" name="Google Shape;198;p28"/>
          <p:cNvSpPr txBox="1"/>
          <p:nvPr/>
        </p:nvSpPr>
        <p:spPr>
          <a:xfrm>
            <a:off x="4572000" y="2188674"/>
            <a:ext cx="2843507" cy="16893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chemeClr val="accent1"/>
              </a:buClr>
              <a:buSzPts val="1700"/>
              <a:buFont typeface="Lato"/>
              <a:buChar char="●"/>
            </a:pPr>
            <a:r>
              <a:rPr lang="de" sz="1700" dirty="0">
                <a:solidFill>
                  <a:schemeClr val="accent1"/>
                </a:solidFill>
                <a:latin typeface="Lato"/>
                <a:ea typeface="Lato"/>
                <a:cs typeface="Lato"/>
                <a:sym typeface="Lato"/>
              </a:rPr>
              <a:t>Backend</a:t>
            </a:r>
            <a:endParaRPr sz="1700" dirty="0">
              <a:solidFill>
                <a:schemeClr val="accent1"/>
              </a:solidFill>
              <a:latin typeface="Lato"/>
              <a:ea typeface="Lato"/>
              <a:cs typeface="Lato"/>
              <a:sym typeface="Lato"/>
            </a:endParaRPr>
          </a:p>
          <a:p>
            <a:pPr marL="914400" lvl="1" indent="-323850" algn="l" rtl="0">
              <a:lnSpc>
                <a:spcPct val="115000"/>
              </a:lnSpc>
              <a:spcBef>
                <a:spcPts val="0"/>
              </a:spcBef>
              <a:spcAft>
                <a:spcPts val="0"/>
              </a:spcAft>
              <a:buClr>
                <a:schemeClr val="accent1"/>
              </a:buClr>
              <a:buSzPts val="1500"/>
              <a:buBlip>
                <a:blip r:embed="rId9"/>
              </a:buBlip>
            </a:pPr>
            <a:r>
              <a:rPr lang="de" sz="1500" dirty="0">
                <a:solidFill>
                  <a:schemeClr val="accent1"/>
                </a:solidFill>
                <a:latin typeface="Lato"/>
                <a:ea typeface="Lato"/>
                <a:cs typeface="Lato"/>
                <a:sym typeface="Lato"/>
              </a:rPr>
              <a:t>Spring Boot</a:t>
            </a:r>
            <a:endParaRPr sz="1500" dirty="0">
              <a:solidFill>
                <a:schemeClr val="accent1"/>
              </a:solidFill>
              <a:latin typeface="Lato"/>
              <a:ea typeface="Lato"/>
              <a:cs typeface="Lato"/>
              <a:sym typeface="Lato"/>
            </a:endParaRPr>
          </a:p>
          <a:p>
            <a:pPr marL="914400" lvl="1" indent="-323850" algn="l" rtl="0">
              <a:lnSpc>
                <a:spcPct val="115000"/>
              </a:lnSpc>
              <a:spcBef>
                <a:spcPts val="0"/>
              </a:spcBef>
              <a:spcAft>
                <a:spcPts val="0"/>
              </a:spcAft>
              <a:buClr>
                <a:schemeClr val="accent1"/>
              </a:buClr>
              <a:buSzPts val="1500"/>
              <a:buBlip>
                <a:blip r:embed="rId10">
                  <a:extLst>
                    <a:ext uri="{96DAC541-7B7A-43D3-8B79-37D633B846F1}">
                      <asvg:svgBlip xmlns:asvg="http://schemas.microsoft.com/office/drawing/2016/SVG/main" r:embed="rId11"/>
                    </a:ext>
                  </a:extLst>
                </a:blip>
              </a:buBlip>
            </a:pPr>
            <a:r>
              <a:rPr lang="de" sz="1500" dirty="0">
                <a:solidFill>
                  <a:schemeClr val="accent1"/>
                </a:solidFill>
                <a:latin typeface="Lato"/>
                <a:ea typeface="Lato"/>
                <a:cs typeface="Lato"/>
                <a:sym typeface="Lato"/>
              </a:rPr>
              <a:t>Hibernate</a:t>
            </a:r>
            <a:endParaRPr sz="1500" dirty="0">
              <a:solidFill>
                <a:schemeClr val="accent1"/>
              </a:solidFill>
              <a:latin typeface="Lato"/>
              <a:ea typeface="Lato"/>
              <a:cs typeface="Lato"/>
              <a:sym typeface="Lato"/>
            </a:endParaRPr>
          </a:p>
          <a:p>
            <a:pPr marL="914400" lvl="1" indent="-323850" algn="l" rtl="0">
              <a:lnSpc>
                <a:spcPct val="115000"/>
              </a:lnSpc>
              <a:spcBef>
                <a:spcPts val="0"/>
              </a:spcBef>
              <a:spcAft>
                <a:spcPts val="0"/>
              </a:spcAft>
              <a:buClr>
                <a:schemeClr val="accent1"/>
              </a:buClr>
              <a:buSzPts val="1500"/>
              <a:buBlip>
                <a:blip r:embed="rId12"/>
              </a:buBlip>
            </a:pPr>
            <a:r>
              <a:rPr lang="de" sz="1500" dirty="0">
                <a:solidFill>
                  <a:schemeClr val="accent1"/>
                </a:solidFill>
                <a:latin typeface="Lato"/>
                <a:ea typeface="Lato"/>
                <a:cs typeface="Lato"/>
                <a:sym typeface="Lato"/>
              </a:rPr>
              <a:t>Redoc mit Springdoc</a:t>
            </a:r>
            <a:endParaRPr sz="1500" dirty="0">
              <a:solidFill>
                <a:schemeClr val="accent1"/>
              </a:solidFill>
              <a:latin typeface="Lato"/>
              <a:ea typeface="Lato"/>
              <a:cs typeface="Lato"/>
              <a:sym typeface="Lato"/>
            </a:endParaRPr>
          </a:p>
          <a:p>
            <a:pPr marL="914400" lvl="1" indent="-323850" algn="l" rtl="0">
              <a:lnSpc>
                <a:spcPct val="115000"/>
              </a:lnSpc>
              <a:spcBef>
                <a:spcPts val="0"/>
              </a:spcBef>
              <a:spcAft>
                <a:spcPts val="0"/>
              </a:spcAft>
              <a:buClr>
                <a:schemeClr val="accent1"/>
              </a:buClr>
              <a:buSzPts val="1500"/>
              <a:buBlip>
                <a:blip r:embed="rId13">
                  <a:extLst>
                    <a:ext uri="{96DAC541-7B7A-43D3-8B79-37D633B846F1}">
                      <asvg:svgBlip xmlns:asvg="http://schemas.microsoft.com/office/drawing/2016/SVG/main" r:embed="rId14"/>
                    </a:ext>
                  </a:extLst>
                </a:blip>
              </a:buBlip>
            </a:pPr>
            <a:r>
              <a:rPr lang="de" sz="1500" dirty="0">
                <a:solidFill>
                  <a:schemeClr val="accent1"/>
                </a:solidFill>
                <a:latin typeface="Lato"/>
                <a:ea typeface="Lato"/>
                <a:cs typeface="Lato"/>
                <a:sym typeface="Lato"/>
              </a:rPr>
              <a:t>JSON Web Tokens</a:t>
            </a:r>
          </a:p>
          <a:p>
            <a:pPr marL="914400" lvl="1" indent="-323850" algn="l" rtl="0">
              <a:lnSpc>
                <a:spcPct val="115000"/>
              </a:lnSpc>
              <a:spcBef>
                <a:spcPts val="0"/>
              </a:spcBef>
              <a:spcAft>
                <a:spcPts val="0"/>
              </a:spcAft>
              <a:buClr>
                <a:schemeClr val="accent1"/>
              </a:buClr>
              <a:buSzPts val="1500"/>
              <a:buBlip>
                <a:blip r:embed="rId15">
                  <a:extLst>
                    <a:ext uri="{96DAC541-7B7A-43D3-8B79-37D633B846F1}">
                      <asvg:svgBlip xmlns:asvg="http://schemas.microsoft.com/office/drawing/2016/SVG/main" r:embed="rId16"/>
                    </a:ext>
                  </a:extLst>
                </a:blip>
              </a:buBlip>
            </a:pPr>
            <a:r>
              <a:rPr lang="de" sz="1500" dirty="0">
                <a:solidFill>
                  <a:schemeClr val="accent1"/>
                </a:solidFill>
                <a:latin typeface="Lato"/>
                <a:ea typeface="Lato"/>
                <a:cs typeface="Lato"/>
                <a:sym typeface="Lato"/>
              </a:rPr>
              <a:t>Gradle</a:t>
            </a:r>
            <a:endParaRPr sz="1700" dirty="0">
              <a:solidFill>
                <a:schemeClr val="accent1"/>
              </a:solidFill>
              <a:latin typeface="Lato"/>
              <a:ea typeface="Lato"/>
              <a:cs typeface="Lato"/>
              <a:sym typeface="Lato"/>
            </a:endParaRPr>
          </a:p>
        </p:txBody>
      </p:sp>
      <p:sp>
        <p:nvSpPr>
          <p:cNvPr id="199" name="Google Shape;199;p28"/>
          <p:cNvSpPr txBox="1">
            <a:spLocks noGrp="1"/>
          </p:cNvSpPr>
          <p:nvPr>
            <p:ph type="sldNum" idx="12"/>
          </p:nvPr>
        </p:nvSpPr>
        <p:spPr>
          <a:xfrm>
            <a:off x="8738999" y="4818600"/>
            <a:ext cx="405000" cy="28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de"/>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42307"/>
              <a:buFont typeface="Arial"/>
              <a:buNone/>
            </a:pPr>
            <a:r>
              <a:rPr lang="de" dirty="0"/>
              <a:t>Tech-Stack (2)</a:t>
            </a:r>
            <a:endParaRPr dirty="0"/>
          </a:p>
        </p:txBody>
      </p:sp>
      <p:sp>
        <p:nvSpPr>
          <p:cNvPr id="197" name="Google Shape;197;p28"/>
          <p:cNvSpPr txBox="1"/>
          <p:nvPr/>
        </p:nvSpPr>
        <p:spPr>
          <a:xfrm>
            <a:off x="729449" y="2022900"/>
            <a:ext cx="2740581" cy="10977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chemeClr val="accent1"/>
              </a:buClr>
              <a:buSzPts val="1700"/>
              <a:buFont typeface="Lato"/>
              <a:buChar char="●"/>
            </a:pPr>
            <a:r>
              <a:rPr lang="de" sz="1700" dirty="0">
                <a:solidFill>
                  <a:schemeClr val="accent1"/>
                </a:solidFill>
                <a:latin typeface="Lato"/>
                <a:ea typeface="Lato"/>
                <a:cs typeface="Lato"/>
                <a:sym typeface="Lato"/>
              </a:rPr>
              <a:t>Datenbank</a:t>
            </a:r>
            <a:endParaRPr sz="1700" dirty="0">
              <a:solidFill>
                <a:schemeClr val="accent1"/>
              </a:solidFill>
              <a:latin typeface="Lato"/>
              <a:ea typeface="Lato"/>
              <a:cs typeface="Lato"/>
              <a:sym typeface="Lato"/>
            </a:endParaRPr>
          </a:p>
          <a:p>
            <a:pPr marL="914400" lvl="1" indent="-323850" algn="l" rtl="0">
              <a:lnSpc>
                <a:spcPct val="115000"/>
              </a:lnSpc>
              <a:spcBef>
                <a:spcPts val="0"/>
              </a:spcBef>
              <a:spcAft>
                <a:spcPts val="0"/>
              </a:spcAft>
              <a:buClr>
                <a:schemeClr val="accent1"/>
              </a:buClr>
              <a:buSzPts val="1500"/>
              <a:buBlip>
                <a:blip r:embed="rId3"/>
              </a:buBlip>
            </a:pPr>
            <a:r>
              <a:rPr lang="de" sz="1500" dirty="0">
                <a:solidFill>
                  <a:schemeClr val="accent1"/>
                </a:solidFill>
                <a:latin typeface="Lato"/>
                <a:ea typeface="Lato"/>
                <a:cs typeface="Lato"/>
                <a:sym typeface="Lato"/>
              </a:rPr>
              <a:t>PostgreSQL</a:t>
            </a:r>
            <a:endParaRPr sz="1500" dirty="0">
              <a:solidFill>
                <a:schemeClr val="accent1"/>
              </a:solidFill>
              <a:latin typeface="Lato"/>
              <a:ea typeface="Lato"/>
              <a:cs typeface="Lato"/>
              <a:sym typeface="Lato"/>
            </a:endParaRPr>
          </a:p>
          <a:p>
            <a:pPr marL="914400" lvl="1" indent="-323850" algn="l" rtl="0">
              <a:lnSpc>
                <a:spcPct val="115000"/>
              </a:lnSpc>
              <a:spcBef>
                <a:spcPts val="0"/>
              </a:spcBef>
              <a:spcAft>
                <a:spcPts val="0"/>
              </a:spcAft>
              <a:buClr>
                <a:schemeClr val="accent1"/>
              </a:buClr>
              <a:buSzPts val="1500"/>
              <a:buBlip>
                <a:blip r:embed="rId4"/>
              </a:buBlip>
            </a:pPr>
            <a:r>
              <a:rPr lang="de" sz="1500" dirty="0">
                <a:solidFill>
                  <a:schemeClr val="accent1"/>
                </a:solidFill>
                <a:latin typeface="Lato"/>
                <a:ea typeface="Lato"/>
                <a:cs typeface="Lato"/>
                <a:sym typeface="Lato"/>
              </a:rPr>
              <a:t>Supabase</a:t>
            </a:r>
          </a:p>
          <a:p>
            <a:pPr marL="914400" lvl="1" indent="-323850" algn="l" rtl="0">
              <a:lnSpc>
                <a:spcPct val="115000"/>
              </a:lnSpc>
              <a:spcBef>
                <a:spcPts val="0"/>
              </a:spcBef>
              <a:spcAft>
                <a:spcPts val="0"/>
              </a:spcAft>
              <a:buClr>
                <a:schemeClr val="accent1"/>
              </a:buClr>
              <a:buSzPts val="1500"/>
              <a:buBlip>
                <a:blip r:embed="rId4"/>
              </a:buBlip>
            </a:pPr>
            <a:r>
              <a:rPr lang="de" sz="1500" dirty="0">
                <a:solidFill>
                  <a:schemeClr val="accent1"/>
                </a:solidFill>
                <a:latin typeface="Lato"/>
                <a:ea typeface="Lato"/>
                <a:cs typeface="Lato"/>
                <a:sym typeface="Lato"/>
              </a:rPr>
              <a:t>Supabase Storage</a:t>
            </a:r>
            <a:endParaRPr sz="1500" dirty="0">
              <a:solidFill>
                <a:schemeClr val="accent1"/>
              </a:solidFill>
              <a:latin typeface="Lato"/>
              <a:ea typeface="Lato"/>
              <a:cs typeface="Lato"/>
              <a:sym typeface="Lato"/>
            </a:endParaRPr>
          </a:p>
          <a:p>
            <a:pPr marL="914400" lvl="1" indent="-323850" algn="l" rtl="0">
              <a:lnSpc>
                <a:spcPct val="115000"/>
              </a:lnSpc>
              <a:spcBef>
                <a:spcPts val="0"/>
              </a:spcBef>
              <a:spcAft>
                <a:spcPts val="0"/>
              </a:spcAft>
              <a:buClr>
                <a:schemeClr val="accent1"/>
              </a:buClr>
              <a:buSzPts val="1500"/>
              <a:buBlip>
                <a:blip r:embed="rId5">
                  <a:extLst>
                    <a:ext uri="{96DAC541-7B7A-43D3-8B79-37D633B846F1}">
                      <asvg:svgBlip xmlns:asvg="http://schemas.microsoft.com/office/drawing/2016/SVG/main" r:embed="rId6"/>
                    </a:ext>
                  </a:extLst>
                </a:blip>
              </a:buBlip>
            </a:pPr>
            <a:r>
              <a:rPr lang="de" sz="1500" dirty="0">
                <a:solidFill>
                  <a:schemeClr val="accent1"/>
                </a:solidFill>
                <a:latin typeface="Lato"/>
                <a:ea typeface="Lato"/>
                <a:cs typeface="Lato"/>
                <a:sym typeface="Lato"/>
              </a:rPr>
              <a:t>Flyway</a:t>
            </a:r>
            <a:endParaRPr sz="1700" dirty="0">
              <a:solidFill>
                <a:schemeClr val="accent1"/>
              </a:solidFill>
              <a:latin typeface="Lato"/>
              <a:ea typeface="Lato"/>
              <a:cs typeface="Lato"/>
              <a:sym typeface="Lato"/>
            </a:endParaRPr>
          </a:p>
        </p:txBody>
      </p:sp>
      <p:sp>
        <p:nvSpPr>
          <p:cNvPr id="199" name="Google Shape;199;p28"/>
          <p:cNvSpPr txBox="1">
            <a:spLocks noGrp="1"/>
          </p:cNvSpPr>
          <p:nvPr>
            <p:ph type="sldNum" idx="12"/>
          </p:nvPr>
        </p:nvSpPr>
        <p:spPr>
          <a:xfrm>
            <a:off x="8738999" y="4818600"/>
            <a:ext cx="405000" cy="28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de"/>
              <a:t>17</a:t>
            </a:fld>
            <a:endParaRPr/>
          </a:p>
        </p:txBody>
      </p:sp>
      <p:sp>
        <p:nvSpPr>
          <p:cNvPr id="7" name="Google Shape;197;p28">
            <a:extLst>
              <a:ext uri="{FF2B5EF4-FFF2-40B4-BE49-F238E27FC236}">
                <a16:creationId xmlns:a16="http://schemas.microsoft.com/office/drawing/2014/main" id="{8D514283-4116-AB81-D7E8-32EFC524A376}"/>
              </a:ext>
            </a:extLst>
          </p:cNvPr>
          <p:cNvSpPr txBox="1"/>
          <p:nvPr/>
        </p:nvSpPr>
        <p:spPr>
          <a:xfrm>
            <a:off x="3702540" y="2022900"/>
            <a:ext cx="4891269" cy="2510354"/>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chemeClr val="accent1"/>
              </a:buClr>
              <a:buSzPts val="1700"/>
              <a:buFont typeface="Lato"/>
              <a:buChar char="●"/>
            </a:pPr>
            <a:r>
              <a:rPr lang="de" sz="1700" dirty="0">
                <a:solidFill>
                  <a:schemeClr val="accent1"/>
                </a:solidFill>
                <a:latin typeface="Lato"/>
                <a:ea typeface="Lato"/>
                <a:cs typeface="Lato"/>
                <a:sym typeface="Lato"/>
              </a:rPr>
              <a:t>Testing/Codequalität</a:t>
            </a:r>
            <a:endParaRPr sz="1700" dirty="0">
              <a:solidFill>
                <a:schemeClr val="accent1"/>
              </a:solidFill>
              <a:latin typeface="Lato"/>
              <a:ea typeface="Lato"/>
              <a:cs typeface="Lato"/>
              <a:sym typeface="Lato"/>
            </a:endParaRPr>
          </a:p>
          <a:p>
            <a:pPr marL="914400" lvl="1" indent="-323850" algn="l" rtl="0">
              <a:lnSpc>
                <a:spcPct val="115000"/>
              </a:lnSpc>
              <a:spcBef>
                <a:spcPts val="0"/>
              </a:spcBef>
              <a:spcAft>
                <a:spcPts val="0"/>
              </a:spcAft>
              <a:buClr>
                <a:schemeClr val="accent1"/>
              </a:buClr>
              <a:buSzPts val="1500"/>
              <a:buBlip>
                <a:blip r:embed="rId7">
                  <a:extLst>
                    <a:ext uri="{837473B0-CC2E-450A-ABE3-18F120FF3D39}">
                      <a1611:picAttrSrcUrl xmlns:a1611="http://schemas.microsoft.com/office/drawing/2016/11/main" r:id="rId8"/>
                    </a:ext>
                  </a:extLst>
                </a:blip>
              </a:buBlip>
            </a:pPr>
            <a:r>
              <a:rPr lang="de-DE" sz="1500" dirty="0">
                <a:solidFill>
                  <a:schemeClr val="accent1"/>
                </a:solidFill>
                <a:latin typeface="Lato"/>
                <a:ea typeface="Lato"/>
                <a:cs typeface="Lato"/>
                <a:sym typeface="Lato"/>
              </a:rPr>
              <a:t>CI/CD - Pipeline</a:t>
            </a:r>
            <a:endParaRPr sz="1500" dirty="0">
              <a:solidFill>
                <a:schemeClr val="accent1"/>
              </a:solidFill>
              <a:latin typeface="Lato"/>
              <a:ea typeface="Lato"/>
              <a:cs typeface="Lato"/>
              <a:sym typeface="Lato"/>
            </a:endParaRPr>
          </a:p>
          <a:p>
            <a:pPr marL="914400" lvl="1" indent="-323850" algn="l" rtl="0">
              <a:lnSpc>
                <a:spcPct val="115000"/>
              </a:lnSpc>
              <a:spcBef>
                <a:spcPts val="0"/>
              </a:spcBef>
              <a:spcAft>
                <a:spcPts val="0"/>
              </a:spcAft>
              <a:buClr>
                <a:schemeClr val="accent1"/>
              </a:buClr>
              <a:buSzPts val="1500"/>
              <a:buBlip>
                <a:blip r:embed="rId9">
                  <a:extLst>
                    <a:ext uri="{837473B0-CC2E-450A-ABE3-18F120FF3D39}">
                      <a1611:picAttrSrcUrl xmlns:a1611="http://schemas.microsoft.com/office/drawing/2016/11/main" r:id="rId10"/>
                    </a:ext>
                  </a:extLst>
                </a:blip>
              </a:buBlip>
            </a:pPr>
            <a:r>
              <a:rPr lang="de" sz="1500" dirty="0">
                <a:solidFill>
                  <a:schemeClr val="accent1"/>
                </a:solidFill>
                <a:latin typeface="Lato"/>
                <a:ea typeface="Lato"/>
                <a:cs typeface="Lato"/>
                <a:sym typeface="Lato"/>
              </a:rPr>
              <a:t>GitHub Actions</a:t>
            </a:r>
            <a:endParaRPr sz="1500" dirty="0">
              <a:solidFill>
                <a:schemeClr val="accent1"/>
              </a:solidFill>
              <a:latin typeface="Lato"/>
              <a:ea typeface="Lato"/>
              <a:cs typeface="Lato"/>
              <a:sym typeface="Lato"/>
            </a:endParaRPr>
          </a:p>
          <a:p>
            <a:pPr marL="914400" lvl="1" indent="-323850" algn="l" rtl="0">
              <a:lnSpc>
                <a:spcPct val="115000"/>
              </a:lnSpc>
              <a:spcBef>
                <a:spcPts val="0"/>
              </a:spcBef>
              <a:spcAft>
                <a:spcPts val="0"/>
              </a:spcAft>
              <a:buClr>
                <a:schemeClr val="accent1"/>
              </a:buClr>
              <a:buSzPts val="1500"/>
              <a:buBlip>
                <a:blip r:embed="rId11"/>
              </a:buBlip>
            </a:pPr>
            <a:r>
              <a:rPr lang="de" sz="1500" dirty="0">
                <a:solidFill>
                  <a:schemeClr val="accent1"/>
                </a:solidFill>
                <a:latin typeface="Lato"/>
                <a:ea typeface="Lato"/>
                <a:cs typeface="Lato"/>
                <a:sym typeface="Lato"/>
              </a:rPr>
              <a:t>Sonarcloud</a:t>
            </a:r>
          </a:p>
          <a:p>
            <a:pPr marL="914400" lvl="1" indent="-323850" algn="l" rtl="0">
              <a:lnSpc>
                <a:spcPct val="115000"/>
              </a:lnSpc>
              <a:spcBef>
                <a:spcPts val="0"/>
              </a:spcBef>
              <a:spcAft>
                <a:spcPts val="0"/>
              </a:spcAft>
              <a:buClr>
                <a:schemeClr val="accent1"/>
              </a:buClr>
              <a:buSzPts val="1500"/>
              <a:buBlip>
                <a:blip r:embed="rId12"/>
              </a:buBlip>
            </a:pPr>
            <a:r>
              <a:rPr lang="de" sz="1500" dirty="0">
                <a:solidFill>
                  <a:schemeClr val="accent1"/>
                </a:solidFill>
                <a:latin typeface="Lato"/>
                <a:ea typeface="Lato"/>
                <a:cs typeface="Lato"/>
                <a:sym typeface="Lato"/>
              </a:rPr>
              <a:t>Biome Linter &amp; Formatter</a:t>
            </a:r>
          </a:p>
          <a:p>
            <a:pPr marL="914400" lvl="1" indent="-323850" algn="l" rtl="0">
              <a:lnSpc>
                <a:spcPct val="115000"/>
              </a:lnSpc>
              <a:spcBef>
                <a:spcPts val="0"/>
              </a:spcBef>
              <a:spcAft>
                <a:spcPts val="0"/>
              </a:spcAft>
              <a:buClr>
                <a:schemeClr val="accent1"/>
              </a:buClr>
              <a:buSzPts val="1500"/>
              <a:buBlip>
                <a:blip r:embed="rId13"/>
              </a:buBlip>
            </a:pPr>
            <a:r>
              <a:rPr lang="de" sz="1500" dirty="0">
                <a:solidFill>
                  <a:schemeClr val="accent1"/>
                </a:solidFill>
                <a:latin typeface="Lato"/>
                <a:ea typeface="Lato"/>
                <a:cs typeface="Lato"/>
                <a:sym typeface="Lato"/>
              </a:rPr>
              <a:t>REST-assured</a:t>
            </a:r>
          </a:p>
          <a:p>
            <a:pPr marL="914400" lvl="1" indent="-323850" algn="l" rtl="0">
              <a:lnSpc>
                <a:spcPct val="115000"/>
              </a:lnSpc>
              <a:spcBef>
                <a:spcPts val="0"/>
              </a:spcBef>
              <a:spcAft>
                <a:spcPts val="0"/>
              </a:spcAft>
              <a:buClr>
                <a:schemeClr val="accent1"/>
              </a:buClr>
              <a:buSzPts val="1500"/>
              <a:buBlip>
                <a:blip r:embed="rId14"/>
              </a:buBlip>
            </a:pPr>
            <a:r>
              <a:rPr lang="de" sz="1500" dirty="0">
                <a:solidFill>
                  <a:schemeClr val="accent1"/>
                </a:solidFill>
                <a:latin typeface="Lato"/>
                <a:ea typeface="Lato"/>
                <a:cs typeface="Lato"/>
                <a:sym typeface="Lato"/>
              </a:rPr>
              <a:t>Mockito</a:t>
            </a:r>
          </a:p>
          <a:p>
            <a:pPr marL="590550" lvl="1" algn="l" rtl="0">
              <a:lnSpc>
                <a:spcPct val="115000"/>
              </a:lnSpc>
              <a:spcBef>
                <a:spcPts val="0"/>
              </a:spcBef>
              <a:spcAft>
                <a:spcPts val="0"/>
              </a:spcAft>
              <a:buClr>
                <a:schemeClr val="accent1"/>
              </a:buClr>
              <a:buSzPts val="1500"/>
            </a:pPr>
            <a:endParaRPr lang="de" sz="1500" dirty="0">
              <a:solidFill>
                <a:schemeClr val="accent1"/>
              </a:solidFill>
              <a:latin typeface="Lato"/>
              <a:ea typeface="Lato"/>
              <a:cs typeface="Lato"/>
              <a:sym typeface="Lato"/>
            </a:endParaRPr>
          </a:p>
        </p:txBody>
      </p:sp>
    </p:spTree>
    <p:extLst>
      <p:ext uri="{BB962C8B-B14F-4D97-AF65-F5344CB8AC3E}">
        <p14:creationId xmlns:p14="http://schemas.microsoft.com/office/powerpoint/2010/main" val="1561352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42307"/>
              <a:buFont typeface="Arial"/>
              <a:buNone/>
            </a:pPr>
            <a:r>
              <a:rPr lang="de" dirty="0"/>
              <a:t>Qualitätssicherung</a:t>
            </a:r>
            <a:endParaRPr dirty="0"/>
          </a:p>
        </p:txBody>
      </p:sp>
      <p:sp>
        <p:nvSpPr>
          <p:cNvPr id="196" name="Google Shape;196;p28"/>
          <p:cNvSpPr txBox="1">
            <a:spLocks noGrp="1"/>
          </p:cNvSpPr>
          <p:nvPr>
            <p:ph type="body" idx="1"/>
          </p:nvPr>
        </p:nvSpPr>
        <p:spPr>
          <a:xfrm>
            <a:off x="729450" y="2188675"/>
            <a:ext cx="7688700" cy="2261100"/>
          </a:xfrm>
          <a:prstGeom prst="rect">
            <a:avLst/>
          </a:prstGeom>
        </p:spPr>
        <p:txBody>
          <a:bodyPr spcFirstLastPara="1" wrap="square" lIns="91425" tIns="91425" rIns="91425" bIns="91425" anchor="t" anchorCtr="0">
            <a:normAutofit fontScale="92500" lnSpcReduction="10000"/>
          </a:bodyPr>
          <a:lstStyle/>
          <a:p>
            <a:pPr marL="406400" indent="-285750">
              <a:buSzPts val="1700"/>
              <a:buFont typeface="Arial" panose="020B0604020202020204" pitchFamily="34" charset="0"/>
              <a:buChar char="•"/>
            </a:pPr>
            <a:r>
              <a:rPr lang="de-DE" sz="1500" dirty="0"/>
              <a:t>API-Tests im Backend</a:t>
            </a:r>
          </a:p>
          <a:p>
            <a:pPr marL="406400" indent="-285750">
              <a:buSzPts val="1700"/>
              <a:buFont typeface="Arial" panose="020B0604020202020204" pitchFamily="34" charset="0"/>
              <a:buChar char="•"/>
            </a:pPr>
            <a:r>
              <a:rPr lang="de-DE" sz="1500" dirty="0"/>
              <a:t>Frontend durch Biome </a:t>
            </a:r>
            <a:r>
              <a:rPr lang="de-DE" sz="1500" dirty="0" err="1"/>
              <a:t>Linter</a:t>
            </a:r>
            <a:r>
              <a:rPr lang="de-DE" sz="1500" dirty="0"/>
              <a:t> &amp; </a:t>
            </a:r>
            <a:r>
              <a:rPr lang="de-DE" sz="1500" dirty="0" err="1"/>
              <a:t>Formatter</a:t>
            </a:r>
            <a:endParaRPr lang="de-DE" sz="1500" dirty="0"/>
          </a:p>
          <a:p>
            <a:pPr marL="406400" indent="-285750">
              <a:buSzPts val="1700"/>
              <a:buFont typeface="Arial" panose="020B0604020202020204" pitchFamily="34" charset="0"/>
              <a:buChar char="•"/>
            </a:pPr>
            <a:endParaRPr lang="de-DE" sz="1500" dirty="0"/>
          </a:p>
          <a:p>
            <a:pPr marL="120650" indent="0">
              <a:buSzPts val="1700"/>
              <a:buNone/>
            </a:pPr>
            <a:r>
              <a:rPr lang="de-DE" sz="1500" b="1" dirty="0"/>
              <a:t>Metriken (A-F):</a:t>
            </a:r>
          </a:p>
          <a:p>
            <a:pPr marL="406400" indent="-285750">
              <a:buSzPts val="1700"/>
              <a:buFont typeface="Arial" panose="020B0604020202020204" pitchFamily="34" charset="0"/>
              <a:buChar char="•"/>
            </a:pPr>
            <a:r>
              <a:rPr lang="de-DE" sz="1500" dirty="0" err="1"/>
              <a:t>Reliability</a:t>
            </a:r>
            <a:r>
              <a:rPr lang="de-DE" sz="1500" dirty="0"/>
              <a:t> (A)</a:t>
            </a:r>
          </a:p>
          <a:p>
            <a:pPr marL="406400" indent="-285750">
              <a:buSzPts val="1700"/>
              <a:buFont typeface="Arial" panose="020B0604020202020204" pitchFamily="34" charset="0"/>
              <a:buChar char="•"/>
            </a:pPr>
            <a:r>
              <a:rPr lang="de-DE" sz="1500" dirty="0"/>
              <a:t>Security (A)</a:t>
            </a:r>
          </a:p>
          <a:p>
            <a:pPr marL="406400" indent="-285750">
              <a:buSzPts val="1700"/>
              <a:buFont typeface="Arial" panose="020B0604020202020204" pitchFamily="34" charset="0"/>
              <a:buChar char="•"/>
            </a:pPr>
            <a:r>
              <a:rPr lang="de-DE" sz="1500" dirty="0" err="1"/>
              <a:t>Maintainability</a:t>
            </a:r>
            <a:r>
              <a:rPr lang="de-DE" sz="1500" dirty="0"/>
              <a:t> (A)</a:t>
            </a:r>
          </a:p>
          <a:p>
            <a:pPr marL="406400" indent="-285750">
              <a:buSzPts val="1700"/>
              <a:buFont typeface="Arial" panose="020B0604020202020204" pitchFamily="34" charset="0"/>
              <a:buChar char="•"/>
            </a:pPr>
            <a:endParaRPr lang="de-DE" sz="1500" dirty="0"/>
          </a:p>
          <a:p>
            <a:pPr marL="406400" indent="-285750">
              <a:buSzPts val="1700"/>
              <a:buFont typeface="Arial" panose="020B0604020202020204" pitchFamily="34" charset="0"/>
              <a:buChar char="•"/>
            </a:pPr>
            <a:r>
              <a:rPr lang="de-DE" sz="1500" dirty="0"/>
              <a:t>Code Coverage: ~64%</a:t>
            </a:r>
            <a:endParaRPr sz="1500" dirty="0"/>
          </a:p>
        </p:txBody>
      </p:sp>
      <p:sp>
        <p:nvSpPr>
          <p:cNvPr id="199" name="Google Shape;199;p28"/>
          <p:cNvSpPr txBox="1">
            <a:spLocks noGrp="1"/>
          </p:cNvSpPr>
          <p:nvPr>
            <p:ph type="sldNum" idx="12"/>
          </p:nvPr>
        </p:nvSpPr>
        <p:spPr>
          <a:xfrm>
            <a:off x="8738999" y="4818600"/>
            <a:ext cx="405000" cy="28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de"/>
              <a:t>18</a:t>
            </a:fld>
            <a:endParaRPr/>
          </a:p>
        </p:txBody>
      </p:sp>
    </p:spTree>
    <p:extLst>
      <p:ext uri="{BB962C8B-B14F-4D97-AF65-F5344CB8AC3E}">
        <p14:creationId xmlns:p14="http://schemas.microsoft.com/office/powerpoint/2010/main" val="1671259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42307"/>
              <a:buFont typeface="Arial"/>
              <a:buNone/>
            </a:pPr>
            <a:r>
              <a:rPr lang="de" dirty="0"/>
              <a:t>CI/CD - Setup</a:t>
            </a:r>
            <a:endParaRPr dirty="0"/>
          </a:p>
        </p:txBody>
      </p:sp>
      <p:sp>
        <p:nvSpPr>
          <p:cNvPr id="196" name="Google Shape;196;p28"/>
          <p:cNvSpPr txBox="1">
            <a:spLocks noGrp="1"/>
          </p:cNvSpPr>
          <p:nvPr>
            <p:ph type="body" idx="1"/>
          </p:nvPr>
        </p:nvSpPr>
        <p:spPr>
          <a:xfrm>
            <a:off x="651958" y="2007911"/>
            <a:ext cx="2756116" cy="2261100"/>
          </a:xfrm>
          <a:prstGeom prst="rect">
            <a:avLst/>
          </a:prstGeom>
        </p:spPr>
        <p:txBody>
          <a:bodyPr spcFirstLastPara="1" wrap="square" lIns="91425" tIns="91425" rIns="91425" bIns="91425" anchor="t" anchorCtr="0">
            <a:normAutofit fontScale="92500" lnSpcReduction="10000"/>
          </a:bodyPr>
          <a:lstStyle/>
          <a:p>
            <a:pPr marL="120650" lvl="0" indent="0" algn="l" rtl="0">
              <a:spcBef>
                <a:spcPts val="0"/>
              </a:spcBef>
              <a:spcAft>
                <a:spcPts val="0"/>
              </a:spcAft>
              <a:buSzPts val="1700"/>
              <a:buNone/>
            </a:pPr>
            <a:r>
              <a:rPr lang="de-DE" sz="1500" b="1" dirty="0" err="1"/>
              <a:t>Sonarcloud</a:t>
            </a:r>
            <a:endParaRPr lang="de-DE" sz="1500" b="1" dirty="0"/>
          </a:p>
          <a:p>
            <a:pPr marL="406400" lvl="0" indent="-285750" algn="l" rtl="0">
              <a:spcBef>
                <a:spcPts val="0"/>
              </a:spcBef>
              <a:spcAft>
                <a:spcPts val="0"/>
              </a:spcAft>
              <a:buSzPts val="1700"/>
              <a:buFont typeface="Arial" panose="020B0604020202020204" pitchFamily="34" charset="0"/>
              <a:buChar char="•"/>
            </a:pPr>
            <a:r>
              <a:rPr lang="de-DE" sz="1500" dirty="0"/>
              <a:t>Bilden der Anwendung</a:t>
            </a:r>
          </a:p>
          <a:p>
            <a:pPr marL="406400" lvl="0" indent="-285750" algn="l" rtl="0">
              <a:spcBef>
                <a:spcPts val="0"/>
              </a:spcBef>
              <a:spcAft>
                <a:spcPts val="0"/>
              </a:spcAft>
              <a:buSzPts val="1700"/>
              <a:buFont typeface="Arial" panose="020B0604020202020204" pitchFamily="34" charset="0"/>
              <a:buChar char="•"/>
            </a:pPr>
            <a:r>
              <a:rPr lang="de-DE" sz="1500" dirty="0"/>
              <a:t>Ausführungen von </a:t>
            </a:r>
            <a:r>
              <a:rPr lang="de-DE" sz="1500" dirty="0" err="1"/>
              <a:t>Sonarcloud</a:t>
            </a:r>
            <a:r>
              <a:rPr lang="de-DE" sz="1500" dirty="0"/>
              <a:t> </a:t>
            </a:r>
          </a:p>
          <a:p>
            <a:pPr marL="863600" lvl="1" indent="-285750">
              <a:buSzPts val="1700"/>
              <a:buFont typeface="Arial" panose="020B0604020202020204" pitchFamily="34" charset="0"/>
              <a:buChar char="•"/>
            </a:pPr>
            <a:r>
              <a:rPr lang="de-DE" sz="1300" dirty="0"/>
              <a:t>Tests</a:t>
            </a:r>
          </a:p>
          <a:p>
            <a:pPr marL="863600" lvl="1" indent="-285750">
              <a:buSzPts val="1700"/>
              <a:buFont typeface="Arial" panose="020B0604020202020204" pitchFamily="34" charset="0"/>
              <a:buChar char="•"/>
            </a:pPr>
            <a:r>
              <a:rPr lang="de-DE" sz="1300" dirty="0"/>
              <a:t>Metriken berechnen</a:t>
            </a:r>
          </a:p>
          <a:p>
            <a:pPr marL="406400" indent="-285750">
              <a:buSzPts val="1700"/>
              <a:buFont typeface="Arial" panose="020B0604020202020204" pitchFamily="34" charset="0"/>
              <a:buChar char="•"/>
            </a:pPr>
            <a:r>
              <a:rPr lang="de-DE" sz="1500" dirty="0"/>
              <a:t>Bei Erfolg Artefakt erstellen und in der Pipeline veröffentlichen</a:t>
            </a:r>
          </a:p>
        </p:txBody>
      </p:sp>
      <p:sp>
        <p:nvSpPr>
          <p:cNvPr id="199" name="Google Shape;199;p28"/>
          <p:cNvSpPr txBox="1">
            <a:spLocks noGrp="1"/>
          </p:cNvSpPr>
          <p:nvPr>
            <p:ph type="sldNum" idx="12"/>
          </p:nvPr>
        </p:nvSpPr>
        <p:spPr>
          <a:xfrm>
            <a:off x="8738999" y="4818600"/>
            <a:ext cx="405000" cy="28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de"/>
              <a:t>19</a:t>
            </a:fld>
            <a:endParaRPr/>
          </a:p>
        </p:txBody>
      </p:sp>
      <p:sp>
        <p:nvSpPr>
          <p:cNvPr id="2" name="Google Shape;196;p28">
            <a:extLst>
              <a:ext uri="{FF2B5EF4-FFF2-40B4-BE49-F238E27FC236}">
                <a16:creationId xmlns:a16="http://schemas.microsoft.com/office/drawing/2014/main" id="{2F52A7FF-726A-BE8C-3FA2-7D1C80DACFCD}"/>
              </a:ext>
            </a:extLst>
          </p:cNvPr>
          <p:cNvSpPr txBox="1">
            <a:spLocks/>
          </p:cNvSpPr>
          <p:nvPr/>
        </p:nvSpPr>
        <p:spPr>
          <a:xfrm>
            <a:off x="3408074" y="2007911"/>
            <a:ext cx="2760251" cy="22611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20650" indent="0">
              <a:buSzPts val="1700"/>
              <a:buNone/>
            </a:pPr>
            <a:r>
              <a:rPr lang="de-DE" sz="1500" b="1" dirty="0"/>
              <a:t>Biome </a:t>
            </a:r>
            <a:r>
              <a:rPr lang="de-DE" sz="1500" b="1" dirty="0" err="1"/>
              <a:t>Linter</a:t>
            </a:r>
            <a:endParaRPr lang="de-DE" sz="1500" b="1" dirty="0"/>
          </a:p>
          <a:p>
            <a:pPr marL="406400" indent="-285750">
              <a:buSzPts val="1700"/>
              <a:buFont typeface="Arial" panose="020B0604020202020204" pitchFamily="34" charset="0"/>
              <a:buChar char="•"/>
            </a:pPr>
            <a:r>
              <a:rPr lang="de-DE" sz="1500" dirty="0"/>
              <a:t>Statische Codeanalyse des </a:t>
            </a:r>
            <a:r>
              <a:rPr lang="de-DE" sz="1500" dirty="0" err="1"/>
              <a:t>Frontends</a:t>
            </a:r>
            <a:endParaRPr lang="de-DE" sz="1500" dirty="0"/>
          </a:p>
          <a:p>
            <a:pPr marL="406400" indent="-285750">
              <a:buSzPts val="1700"/>
              <a:buFont typeface="Arial" panose="020B0604020202020204" pitchFamily="34" charset="0"/>
              <a:buChar char="•"/>
            </a:pPr>
            <a:r>
              <a:rPr lang="de-DE" sz="1500" dirty="0"/>
              <a:t>Bericht über Fehler, </a:t>
            </a:r>
            <a:r>
              <a:rPr lang="de-DE" sz="1500" dirty="0" err="1"/>
              <a:t>Formatting</a:t>
            </a:r>
            <a:r>
              <a:rPr lang="de-DE" sz="1500" dirty="0"/>
              <a:t> Probleme und Verbesserungen</a:t>
            </a:r>
          </a:p>
        </p:txBody>
      </p:sp>
      <p:sp>
        <p:nvSpPr>
          <p:cNvPr id="3" name="Google Shape;196;p28">
            <a:extLst>
              <a:ext uri="{FF2B5EF4-FFF2-40B4-BE49-F238E27FC236}">
                <a16:creationId xmlns:a16="http://schemas.microsoft.com/office/drawing/2014/main" id="{19C64CC3-F3B4-392E-271F-446B7E28AE6B}"/>
              </a:ext>
            </a:extLst>
          </p:cNvPr>
          <p:cNvSpPr txBox="1">
            <a:spLocks/>
          </p:cNvSpPr>
          <p:nvPr/>
        </p:nvSpPr>
        <p:spPr>
          <a:xfrm>
            <a:off x="6168325" y="2007911"/>
            <a:ext cx="2880103" cy="22611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20650" indent="0">
              <a:buSzPts val="1700"/>
              <a:buNone/>
            </a:pPr>
            <a:r>
              <a:rPr lang="de-DE" sz="1500" b="1" dirty="0"/>
              <a:t>Biome </a:t>
            </a:r>
            <a:r>
              <a:rPr lang="de-DE" sz="1500" b="1" dirty="0" err="1"/>
              <a:t>Formatter</a:t>
            </a:r>
            <a:endParaRPr lang="de-DE" sz="1500" b="1" dirty="0"/>
          </a:p>
          <a:p>
            <a:pPr marL="406400" indent="-285750">
              <a:buSzPts val="1700"/>
              <a:buFont typeface="Arial" panose="020B0604020202020204" pitchFamily="34" charset="0"/>
              <a:buChar char="•"/>
            </a:pPr>
            <a:r>
              <a:rPr lang="de-DE" sz="1500" dirty="0"/>
              <a:t>Automatische und aktive Formatierung des </a:t>
            </a:r>
            <a:r>
              <a:rPr lang="de-DE" sz="1500" dirty="0" err="1"/>
              <a:t>Frontends</a:t>
            </a:r>
            <a:r>
              <a:rPr lang="de-DE" sz="1500" dirty="0"/>
              <a:t> </a:t>
            </a:r>
          </a:p>
        </p:txBody>
      </p:sp>
    </p:spTree>
    <p:extLst>
      <p:ext uri="{BB962C8B-B14F-4D97-AF65-F5344CB8AC3E}">
        <p14:creationId xmlns:p14="http://schemas.microsoft.com/office/powerpoint/2010/main" val="1385696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dirty="0"/>
              <a:t>Agenda</a:t>
            </a:r>
            <a:endParaRPr dirty="0"/>
          </a:p>
        </p:txBody>
      </p:sp>
      <p:sp>
        <p:nvSpPr>
          <p:cNvPr id="96" name="Google Shape;96;p14"/>
          <p:cNvSpPr txBox="1">
            <a:spLocks noGrp="1"/>
          </p:cNvSpPr>
          <p:nvPr>
            <p:ph type="sldNum" idx="12"/>
          </p:nvPr>
        </p:nvSpPr>
        <p:spPr>
          <a:xfrm>
            <a:off x="8738999" y="4818600"/>
            <a:ext cx="405000" cy="28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de"/>
              <a:t>2</a:t>
            </a:fld>
            <a:endParaRPr/>
          </a:p>
        </p:txBody>
      </p:sp>
      <p:sp>
        <p:nvSpPr>
          <p:cNvPr id="97" name="Google Shape;97;p14"/>
          <p:cNvSpPr txBox="1"/>
          <p:nvPr/>
        </p:nvSpPr>
        <p:spPr>
          <a:xfrm>
            <a:off x="725850" y="1853850"/>
            <a:ext cx="7438200" cy="26241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chemeClr val="accent1"/>
              </a:buClr>
              <a:buSzPts val="1700"/>
              <a:buFont typeface="Lato"/>
              <a:buChar char="●"/>
            </a:pPr>
            <a:r>
              <a:rPr lang="de" sz="1700" dirty="0">
                <a:solidFill>
                  <a:schemeClr val="accent1"/>
                </a:solidFill>
                <a:latin typeface="Lato"/>
                <a:ea typeface="Lato"/>
                <a:cs typeface="Lato"/>
                <a:sym typeface="Lato"/>
              </a:rPr>
              <a:t>Projektziel/vision</a:t>
            </a:r>
          </a:p>
          <a:p>
            <a:pPr marL="457200" indent="-336550">
              <a:lnSpc>
                <a:spcPct val="115000"/>
              </a:lnSpc>
              <a:buClr>
                <a:schemeClr val="accent1"/>
              </a:buClr>
              <a:buSzPts val="1700"/>
              <a:buFont typeface="Lato"/>
              <a:buChar char="●"/>
            </a:pPr>
            <a:r>
              <a:rPr lang="de-DE" sz="1700" dirty="0">
                <a:solidFill>
                  <a:schemeClr val="accent1"/>
                </a:solidFill>
                <a:latin typeface="Lato"/>
                <a:ea typeface="Lato"/>
                <a:cs typeface="Lato"/>
                <a:sym typeface="Lato"/>
              </a:rPr>
              <a:t>Live - Demo</a:t>
            </a:r>
            <a:endParaRPr lang="de" sz="1700" dirty="0">
              <a:solidFill>
                <a:schemeClr val="accent1"/>
              </a:solidFill>
              <a:latin typeface="Lato"/>
              <a:ea typeface="Lato"/>
              <a:cs typeface="Lato"/>
              <a:sym typeface="Lato"/>
            </a:endParaRPr>
          </a:p>
          <a:p>
            <a:pPr marL="457200" lvl="0" indent="-336550" algn="l" rtl="0">
              <a:lnSpc>
                <a:spcPct val="115000"/>
              </a:lnSpc>
              <a:spcBef>
                <a:spcPts val="0"/>
              </a:spcBef>
              <a:spcAft>
                <a:spcPts val="0"/>
              </a:spcAft>
              <a:buClr>
                <a:schemeClr val="accent1"/>
              </a:buClr>
              <a:buSzPts val="1700"/>
              <a:buFont typeface="Lato"/>
              <a:buChar char="●"/>
            </a:pPr>
            <a:r>
              <a:rPr lang="de" sz="1700" dirty="0">
                <a:solidFill>
                  <a:schemeClr val="accent1"/>
                </a:solidFill>
                <a:latin typeface="Lato"/>
                <a:ea typeface="Lato"/>
                <a:cs typeface="Lato"/>
                <a:sym typeface="Lato"/>
              </a:rPr>
              <a:t>Architekturentscheidungen</a:t>
            </a:r>
          </a:p>
          <a:p>
            <a:pPr marL="457200" lvl="0" indent="-336550" algn="l" rtl="0">
              <a:lnSpc>
                <a:spcPct val="115000"/>
              </a:lnSpc>
              <a:spcBef>
                <a:spcPts val="0"/>
              </a:spcBef>
              <a:spcAft>
                <a:spcPts val="0"/>
              </a:spcAft>
              <a:buClr>
                <a:schemeClr val="accent1"/>
              </a:buClr>
              <a:buSzPts val="1700"/>
              <a:buFont typeface="Lato"/>
              <a:buChar char="●"/>
            </a:pPr>
            <a:r>
              <a:rPr lang="de" sz="1700" dirty="0">
                <a:solidFill>
                  <a:schemeClr val="accent1"/>
                </a:solidFill>
                <a:latin typeface="Lato"/>
                <a:ea typeface="Lato"/>
                <a:cs typeface="Lato"/>
                <a:sym typeface="Lato"/>
              </a:rPr>
              <a:t>Design Patterns</a:t>
            </a:r>
            <a:endParaRPr sz="1700" dirty="0">
              <a:solidFill>
                <a:schemeClr val="accent1"/>
              </a:solidFill>
              <a:latin typeface="Lato"/>
              <a:ea typeface="Lato"/>
              <a:cs typeface="Lato"/>
              <a:sym typeface="Lato"/>
            </a:endParaRPr>
          </a:p>
          <a:p>
            <a:pPr marL="457200" lvl="0" indent="-336550" algn="l" rtl="0">
              <a:lnSpc>
                <a:spcPct val="115000"/>
              </a:lnSpc>
              <a:spcBef>
                <a:spcPts val="0"/>
              </a:spcBef>
              <a:spcAft>
                <a:spcPts val="0"/>
              </a:spcAft>
              <a:buClr>
                <a:schemeClr val="accent1"/>
              </a:buClr>
              <a:buSzPts val="1700"/>
              <a:buFont typeface="Lato"/>
              <a:buChar char="●"/>
            </a:pPr>
            <a:r>
              <a:rPr lang="de" sz="1700" dirty="0">
                <a:solidFill>
                  <a:schemeClr val="accent1"/>
                </a:solidFill>
                <a:latin typeface="Lato"/>
                <a:ea typeface="Lato"/>
                <a:cs typeface="Lato"/>
                <a:sym typeface="Lato"/>
              </a:rPr>
              <a:t>Tech-Stack</a:t>
            </a:r>
          </a:p>
          <a:p>
            <a:pPr marL="457200" lvl="0" indent="-336550" algn="l" rtl="0">
              <a:lnSpc>
                <a:spcPct val="115000"/>
              </a:lnSpc>
              <a:spcBef>
                <a:spcPts val="0"/>
              </a:spcBef>
              <a:spcAft>
                <a:spcPts val="0"/>
              </a:spcAft>
              <a:buClr>
                <a:schemeClr val="accent1"/>
              </a:buClr>
              <a:buSzPts val="1700"/>
              <a:buFont typeface="Lato"/>
              <a:buChar char="●"/>
            </a:pPr>
            <a:r>
              <a:rPr lang="de" sz="1700" dirty="0">
                <a:solidFill>
                  <a:schemeClr val="accent1"/>
                </a:solidFill>
                <a:latin typeface="Lato"/>
                <a:ea typeface="Lato"/>
                <a:cs typeface="Lato"/>
                <a:sym typeface="Lato"/>
              </a:rPr>
              <a:t>Qualitätssicherung</a:t>
            </a:r>
          </a:p>
          <a:p>
            <a:pPr marL="457200" lvl="0" indent="-336550" algn="l" rtl="0">
              <a:lnSpc>
                <a:spcPct val="115000"/>
              </a:lnSpc>
              <a:spcBef>
                <a:spcPts val="0"/>
              </a:spcBef>
              <a:spcAft>
                <a:spcPts val="0"/>
              </a:spcAft>
              <a:buClr>
                <a:schemeClr val="accent1"/>
              </a:buClr>
              <a:buSzPts val="1700"/>
              <a:buFont typeface="Lato"/>
              <a:buChar char="●"/>
            </a:pPr>
            <a:r>
              <a:rPr lang="de" sz="1700" dirty="0">
                <a:solidFill>
                  <a:schemeClr val="accent1"/>
                </a:solidFill>
                <a:latin typeface="Lato"/>
                <a:ea typeface="Lato"/>
                <a:cs typeface="Lato"/>
                <a:sym typeface="Lato"/>
              </a:rPr>
              <a:t>CI/DC</a:t>
            </a:r>
            <a:endParaRPr sz="1700" dirty="0">
              <a:solidFill>
                <a:schemeClr val="accent1"/>
              </a:solidFill>
              <a:latin typeface="Lato"/>
              <a:ea typeface="Lato"/>
              <a:cs typeface="Lato"/>
              <a:sym typeface="Lato"/>
            </a:endParaRPr>
          </a:p>
          <a:p>
            <a:pPr marL="457200" lvl="0" indent="-336550" algn="l" rtl="0">
              <a:lnSpc>
                <a:spcPct val="115000"/>
              </a:lnSpc>
              <a:spcBef>
                <a:spcPts val="0"/>
              </a:spcBef>
              <a:spcAft>
                <a:spcPts val="0"/>
              </a:spcAft>
              <a:buClr>
                <a:schemeClr val="accent1"/>
              </a:buClr>
              <a:buSzPts val="1700"/>
              <a:buFont typeface="Lato"/>
              <a:buChar char="●"/>
            </a:pPr>
            <a:r>
              <a:rPr lang="de" sz="1700" dirty="0">
                <a:solidFill>
                  <a:schemeClr val="accent1"/>
                </a:solidFill>
                <a:latin typeface="Lato"/>
                <a:ea typeface="Lato"/>
                <a:cs typeface="Lato"/>
                <a:sym typeface="Lato"/>
              </a:rPr>
              <a:t>Projektmanagement</a:t>
            </a:r>
            <a:endParaRPr sz="1700" dirty="0">
              <a:solidFill>
                <a:schemeClr val="accent1"/>
              </a:solidFill>
              <a:latin typeface="Lato"/>
              <a:ea typeface="Lato"/>
              <a:cs typeface="Lato"/>
              <a:sym typeface="Lato"/>
            </a:endParaRPr>
          </a:p>
          <a:p>
            <a:pPr marL="457200" lvl="0" indent="-336550" algn="l" rtl="0">
              <a:lnSpc>
                <a:spcPct val="115000"/>
              </a:lnSpc>
              <a:spcBef>
                <a:spcPts val="0"/>
              </a:spcBef>
              <a:spcAft>
                <a:spcPts val="0"/>
              </a:spcAft>
              <a:buClr>
                <a:schemeClr val="accent1"/>
              </a:buClr>
              <a:buSzPts val="1700"/>
              <a:buFont typeface="Lato"/>
              <a:buChar char="●"/>
            </a:pPr>
            <a:r>
              <a:rPr lang="de" sz="1700" dirty="0">
                <a:solidFill>
                  <a:schemeClr val="accent1"/>
                </a:solidFill>
                <a:latin typeface="Lato"/>
                <a:ea typeface="Lato"/>
                <a:cs typeface="Lato"/>
                <a:sym typeface="Lato"/>
              </a:rPr>
              <a:t>Was haben wir gelernt </a:t>
            </a:r>
            <a:endParaRPr sz="1700" dirty="0">
              <a:solidFill>
                <a:schemeClr val="accen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9"/>
          <p:cNvSpPr txBox="1">
            <a:spLocks noGrp="1"/>
          </p:cNvSpPr>
          <p:nvPr>
            <p:ph type="title"/>
          </p:nvPr>
        </p:nvSpPr>
        <p:spPr>
          <a:xfrm>
            <a:off x="729450" y="1318650"/>
            <a:ext cx="76236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de" sz="1940" dirty="0"/>
              <a:t>Projektmanagement - Überblick</a:t>
            </a:r>
            <a:endParaRPr sz="1940" dirty="0"/>
          </a:p>
        </p:txBody>
      </p:sp>
      <p:sp>
        <p:nvSpPr>
          <p:cNvPr id="206" name="Google Shape;206;p29"/>
          <p:cNvSpPr txBox="1">
            <a:spLocks noGrp="1"/>
          </p:cNvSpPr>
          <p:nvPr>
            <p:ph type="sldNum" idx="12"/>
          </p:nvPr>
        </p:nvSpPr>
        <p:spPr>
          <a:xfrm>
            <a:off x="8738999" y="4818600"/>
            <a:ext cx="405000" cy="28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de"/>
              <a:t>20</a:t>
            </a:fld>
            <a:endParaRPr/>
          </a:p>
        </p:txBody>
      </p:sp>
      <p:sp>
        <p:nvSpPr>
          <p:cNvPr id="2" name="Textfeld 1">
            <a:extLst>
              <a:ext uri="{FF2B5EF4-FFF2-40B4-BE49-F238E27FC236}">
                <a16:creationId xmlns:a16="http://schemas.microsoft.com/office/drawing/2014/main" id="{6885786D-5A09-213A-DFB2-6996679422A6}"/>
              </a:ext>
            </a:extLst>
          </p:cNvPr>
          <p:cNvSpPr txBox="1"/>
          <p:nvPr/>
        </p:nvSpPr>
        <p:spPr>
          <a:xfrm>
            <a:off x="852407" y="2069024"/>
            <a:ext cx="7623600" cy="1746376"/>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de-DE" dirty="0">
                <a:solidFill>
                  <a:schemeClr val="accent1"/>
                </a:solidFill>
                <a:latin typeface="Lato" panose="020F0502020204030203" pitchFamily="34" charset="0"/>
                <a:ea typeface="Lato" panose="020F0502020204030203" pitchFamily="34" charset="0"/>
                <a:cs typeface="Lato" panose="020F0502020204030203" pitchFamily="34" charset="0"/>
              </a:rPr>
              <a:t>Neun Sprints mit je zwei Wochen (4 im dritten Semester; 5 im vierten Semester)</a:t>
            </a:r>
          </a:p>
          <a:p>
            <a:pPr marL="285750" indent="-285750">
              <a:lnSpc>
                <a:spcPct val="200000"/>
              </a:lnSpc>
              <a:buFont typeface="Arial" panose="020B0604020202020204" pitchFamily="34" charset="0"/>
              <a:buChar char="•"/>
            </a:pPr>
            <a:r>
              <a:rPr lang="de-DE" dirty="0">
                <a:solidFill>
                  <a:schemeClr val="accent1"/>
                </a:solidFill>
                <a:latin typeface="Lato" panose="020F0502020204030203" pitchFamily="34" charset="0"/>
                <a:ea typeface="Lato" panose="020F0502020204030203" pitchFamily="34" charset="0"/>
                <a:cs typeface="Lato" panose="020F0502020204030203" pitchFamily="34" charset="0"/>
              </a:rPr>
              <a:t>Projektmeetings, jede Woche nach der Vorlesung</a:t>
            </a:r>
          </a:p>
          <a:p>
            <a:pPr marL="285750" indent="-285750">
              <a:lnSpc>
                <a:spcPct val="200000"/>
              </a:lnSpc>
              <a:buFont typeface="Arial" panose="020B0604020202020204" pitchFamily="34" charset="0"/>
              <a:buChar char="•"/>
            </a:pPr>
            <a:r>
              <a:rPr lang="de-DE" dirty="0" err="1">
                <a:solidFill>
                  <a:schemeClr val="accent1"/>
                </a:solidFill>
                <a:latin typeface="Lato" panose="020F0502020204030203" pitchFamily="34" charset="0"/>
                <a:ea typeface="Lato" panose="020F0502020204030203" pitchFamily="34" charset="0"/>
                <a:cs typeface="Lato" panose="020F0502020204030203" pitchFamily="34" charset="0"/>
              </a:rPr>
              <a:t>Scrum</a:t>
            </a:r>
            <a:r>
              <a:rPr lang="de-DE" dirty="0">
                <a:solidFill>
                  <a:schemeClr val="accent1"/>
                </a:solidFill>
                <a:latin typeface="Lato" panose="020F0502020204030203" pitchFamily="34" charset="0"/>
                <a:ea typeface="Lato" panose="020F0502020204030203" pitchFamily="34" charset="0"/>
                <a:cs typeface="Lato" panose="020F0502020204030203" pitchFamily="34" charset="0"/>
              </a:rPr>
              <a:t>-Plattform </a:t>
            </a:r>
            <a:r>
              <a:rPr lang="de-DE" dirty="0" err="1">
                <a:solidFill>
                  <a:schemeClr val="accent1"/>
                </a:solidFill>
                <a:latin typeface="Lato" panose="020F0502020204030203" pitchFamily="34" charset="0"/>
                <a:ea typeface="Lato" panose="020F0502020204030203" pitchFamily="34" charset="0"/>
                <a:cs typeface="Lato" panose="020F0502020204030203" pitchFamily="34" charset="0"/>
              </a:rPr>
              <a:t>YouTrack</a:t>
            </a:r>
            <a:endParaRPr lang="de-DE" dirty="0">
              <a:solidFill>
                <a:schemeClr val="accent1"/>
              </a:solidFill>
              <a:latin typeface="Lato" panose="020F0502020204030203" pitchFamily="34" charset="0"/>
              <a:ea typeface="Lato" panose="020F0502020204030203" pitchFamily="34" charset="0"/>
              <a:cs typeface="Lato" panose="020F0502020204030203" pitchFamily="34" charset="0"/>
            </a:endParaRPr>
          </a:p>
          <a:p>
            <a:pPr marL="285750" indent="-285750">
              <a:lnSpc>
                <a:spcPct val="200000"/>
              </a:lnSpc>
              <a:buFont typeface="Arial" panose="020B0604020202020204" pitchFamily="34" charset="0"/>
              <a:buChar char="•"/>
            </a:pPr>
            <a:r>
              <a:rPr lang="de-DE" dirty="0">
                <a:solidFill>
                  <a:schemeClr val="accent1"/>
                </a:solidFill>
                <a:latin typeface="Lato" panose="020F0502020204030203" pitchFamily="34" charset="0"/>
                <a:ea typeface="Lato" panose="020F0502020204030203" pitchFamily="34" charset="0"/>
                <a:cs typeface="Lato" panose="020F0502020204030203" pitchFamily="34" charset="0"/>
              </a:rPr>
              <a:t>Kommunikation in </a:t>
            </a:r>
            <a:r>
              <a:rPr lang="de-DE" dirty="0" err="1">
                <a:solidFill>
                  <a:schemeClr val="accent1"/>
                </a:solidFill>
                <a:latin typeface="Lato" panose="020F0502020204030203" pitchFamily="34" charset="0"/>
                <a:ea typeface="Lato" panose="020F0502020204030203" pitchFamily="34" charset="0"/>
                <a:cs typeface="Lato" panose="020F0502020204030203" pitchFamily="34" charset="0"/>
              </a:rPr>
              <a:t>YouTrack</a:t>
            </a:r>
            <a:r>
              <a:rPr lang="de-DE" dirty="0">
                <a:solidFill>
                  <a:schemeClr val="accent1"/>
                </a:solidFill>
                <a:latin typeface="Lato" panose="020F0502020204030203" pitchFamily="34" charset="0"/>
                <a:ea typeface="Lato" panose="020F0502020204030203" pitchFamily="34" charset="0"/>
                <a:cs typeface="Lato" panose="020F0502020204030203" pitchFamily="34" charset="0"/>
              </a:rPr>
              <a:t>, </a:t>
            </a:r>
            <a:r>
              <a:rPr lang="de-DE" dirty="0" err="1">
                <a:solidFill>
                  <a:schemeClr val="accent1"/>
                </a:solidFill>
                <a:latin typeface="Lato" panose="020F0502020204030203" pitchFamily="34" charset="0"/>
                <a:ea typeface="Lato" panose="020F0502020204030203" pitchFamily="34" charset="0"/>
                <a:cs typeface="Lato" panose="020F0502020204030203" pitchFamily="34" charset="0"/>
              </a:rPr>
              <a:t>Discord</a:t>
            </a:r>
            <a:endParaRPr lang="de-DE" dirty="0">
              <a:solidFill>
                <a:schemeClr val="accent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179938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30"/>
          <p:cNvSpPr txBox="1">
            <a:spLocks noGrp="1"/>
          </p:cNvSpPr>
          <p:nvPr>
            <p:ph type="sldNum" idx="12"/>
          </p:nvPr>
        </p:nvSpPr>
        <p:spPr>
          <a:xfrm>
            <a:off x="8738999" y="4818600"/>
            <a:ext cx="405000" cy="28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de"/>
              <a:t>21</a:t>
            </a:fld>
            <a:endParaRPr/>
          </a:p>
        </p:txBody>
      </p:sp>
      <p:graphicFrame>
        <p:nvGraphicFramePr>
          <p:cNvPr id="2" name="Diagramm 1">
            <a:extLst>
              <a:ext uri="{FF2B5EF4-FFF2-40B4-BE49-F238E27FC236}">
                <a16:creationId xmlns:a16="http://schemas.microsoft.com/office/drawing/2014/main" id="{B3CB1005-ED2A-DF39-A9E6-3BF1C4A0253C}"/>
              </a:ext>
            </a:extLst>
          </p:cNvPr>
          <p:cNvGraphicFramePr/>
          <p:nvPr>
            <p:extLst>
              <p:ext uri="{D42A27DB-BD31-4B8C-83A1-F6EECF244321}">
                <p14:modId xmlns:p14="http://schemas.microsoft.com/office/powerpoint/2010/main" val="1047039873"/>
              </p:ext>
            </p:extLst>
          </p:nvPr>
        </p:nvGraphicFramePr>
        <p:xfrm>
          <a:off x="1839938" y="883401"/>
          <a:ext cx="6970848" cy="362660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a:t>Was haben wir bisher gelernt</a:t>
            </a:r>
            <a:endParaRPr/>
          </a:p>
        </p:txBody>
      </p:sp>
      <p:sp>
        <p:nvSpPr>
          <p:cNvPr id="218" name="Google Shape;218;p3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de" dirty="0"/>
              <a:t>YouTrack - Projektmanagement</a:t>
            </a:r>
            <a:endParaRPr dirty="0"/>
          </a:p>
          <a:p>
            <a:pPr marL="457200" lvl="0" indent="-311150" algn="l" rtl="0">
              <a:spcBef>
                <a:spcPts val="0"/>
              </a:spcBef>
              <a:spcAft>
                <a:spcPts val="0"/>
              </a:spcAft>
              <a:buSzPts val="1300"/>
              <a:buChar char="●"/>
            </a:pPr>
            <a:r>
              <a:rPr lang="de" dirty="0"/>
              <a:t>Anwendung SCRUM-Prozess</a:t>
            </a:r>
          </a:p>
          <a:p>
            <a:pPr marL="457200" lvl="0" indent="-311150" algn="l" rtl="0">
              <a:spcBef>
                <a:spcPts val="0"/>
              </a:spcBef>
              <a:spcAft>
                <a:spcPts val="0"/>
              </a:spcAft>
              <a:buSzPts val="1300"/>
              <a:buChar char="●"/>
            </a:pPr>
            <a:r>
              <a:rPr lang="de" dirty="0"/>
              <a:t>Entwicklungsprozess an sich (Planung, Implementierung, Testen, F</a:t>
            </a:r>
            <a:r>
              <a:rPr lang="de-DE" dirty="0"/>
              <a:t>i</a:t>
            </a:r>
            <a:r>
              <a:rPr lang="de" dirty="0"/>
              <a:t>nalisierung)</a:t>
            </a:r>
            <a:endParaRPr dirty="0"/>
          </a:p>
        </p:txBody>
      </p:sp>
      <p:sp>
        <p:nvSpPr>
          <p:cNvPr id="219" name="Google Shape;219;p31"/>
          <p:cNvSpPr txBox="1">
            <a:spLocks noGrp="1"/>
          </p:cNvSpPr>
          <p:nvPr>
            <p:ph type="sldNum" idx="12"/>
          </p:nvPr>
        </p:nvSpPr>
        <p:spPr>
          <a:xfrm>
            <a:off x="8738999" y="4818600"/>
            <a:ext cx="405000" cy="28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de"/>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a:spLocks noGrp="1"/>
          </p:cNvSpPr>
          <p:nvPr>
            <p:ph type="title"/>
          </p:nvPr>
        </p:nvSpPr>
        <p:spPr>
          <a:xfrm>
            <a:off x="729450" y="1699650"/>
            <a:ext cx="7688700" cy="535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de"/>
              <a:t>Vielen Dank für Eure Aufmerksamkeit!</a:t>
            </a:r>
            <a:endParaRPr/>
          </a:p>
        </p:txBody>
      </p:sp>
      <p:sp>
        <p:nvSpPr>
          <p:cNvPr id="232" name="Google Shape;232;p33"/>
          <p:cNvSpPr txBox="1">
            <a:spLocks noGrp="1"/>
          </p:cNvSpPr>
          <p:nvPr>
            <p:ph type="sldNum" idx="12"/>
          </p:nvPr>
        </p:nvSpPr>
        <p:spPr>
          <a:xfrm>
            <a:off x="8738999" y="4818600"/>
            <a:ext cx="405000" cy="28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de"/>
              <a:t>23</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a:t>Projektziel/-vision</a:t>
            </a:r>
            <a:endParaRPr/>
          </a:p>
        </p:txBody>
      </p:sp>
      <p:sp>
        <p:nvSpPr>
          <p:cNvPr id="103" name="Google Shape;103;p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sz="1600" dirty="0"/>
              <a:t>Wir haben uns für die Entwicklung einer Webanwendung entschieden, deren Hauptziel es ist, die Vermittlung verschiedener Dienstleistungen zu erleichtern. Unter dem Namen Dinder präsentieren wir euch nun unser Projekt, das als eine Art "Tinder für Dienstleistungen" konzipiert ist. </a:t>
            </a:r>
            <a:endParaRPr sz="1600" dirty="0"/>
          </a:p>
          <a:p>
            <a:pPr marL="0" lvl="0" indent="0" algn="l" rtl="0">
              <a:spcBef>
                <a:spcPts val="1200"/>
              </a:spcBef>
              <a:spcAft>
                <a:spcPts val="1200"/>
              </a:spcAft>
              <a:buNone/>
            </a:pPr>
            <a:r>
              <a:rPr lang="de" sz="1600" dirty="0"/>
              <a:t>Wir wollen mit Dinder eine neue Möglichkeit bieten, wie Menschen Dienstleistungen finden und anbieten.</a:t>
            </a:r>
            <a:endParaRPr sz="1600" dirty="0"/>
          </a:p>
        </p:txBody>
      </p:sp>
      <p:sp>
        <p:nvSpPr>
          <p:cNvPr id="104" name="Google Shape;104;p15"/>
          <p:cNvSpPr txBox="1">
            <a:spLocks noGrp="1"/>
          </p:cNvSpPr>
          <p:nvPr>
            <p:ph type="sldNum" idx="12"/>
          </p:nvPr>
        </p:nvSpPr>
        <p:spPr>
          <a:xfrm>
            <a:off x="8738999" y="4818600"/>
            <a:ext cx="405000" cy="28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de"/>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txBox="1">
            <a:spLocks noGrp="1"/>
          </p:cNvSpPr>
          <p:nvPr>
            <p:ph type="title"/>
          </p:nvPr>
        </p:nvSpPr>
        <p:spPr>
          <a:xfrm>
            <a:off x="845687" y="2364786"/>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dirty="0"/>
              <a:t>Live-Demo</a:t>
            </a:r>
            <a:endParaRPr dirty="0"/>
          </a:p>
        </p:txBody>
      </p:sp>
      <p:sp>
        <p:nvSpPr>
          <p:cNvPr id="146" name="Google Shape;146;p21"/>
          <p:cNvSpPr txBox="1">
            <a:spLocks noGrp="1"/>
          </p:cNvSpPr>
          <p:nvPr>
            <p:ph type="sldNum" idx="12"/>
          </p:nvPr>
        </p:nvSpPr>
        <p:spPr>
          <a:xfrm>
            <a:off x="8738999" y="4818600"/>
            <a:ext cx="405000" cy="28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de"/>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E23C17-D474-2916-C710-2F4C521E54B2}"/>
              </a:ext>
            </a:extLst>
          </p:cNvPr>
          <p:cNvSpPr>
            <a:spLocks noGrp="1"/>
          </p:cNvSpPr>
          <p:nvPr>
            <p:ph type="title"/>
          </p:nvPr>
        </p:nvSpPr>
        <p:spPr>
          <a:xfrm>
            <a:off x="729450" y="690001"/>
            <a:ext cx="5135568" cy="535200"/>
          </a:xfrm>
        </p:spPr>
        <p:txBody>
          <a:bodyPr>
            <a:normAutofit/>
          </a:bodyPr>
          <a:lstStyle/>
          <a:p>
            <a:r>
              <a:rPr lang="de-DE" sz="1600" dirty="0"/>
              <a:t>Login</a:t>
            </a:r>
          </a:p>
        </p:txBody>
      </p:sp>
      <p:sp>
        <p:nvSpPr>
          <p:cNvPr id="4" name="Foliennummernplatzhalter 3">
            <a:extLst>
              <a:ext uri="{FF2B5EF4-FFF2-40B4-BE49-F238E27FC236}">
                <a16:creationId xmlns:a16="http://schemas.microsoft.com/office/drawing/2014/main" id="{C92BB78C-133C-66D9-4FEE-102E2A51C0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5</a:t>
            </a:fld>
            <a:endParaRPr lang="de-DE"/>
          </a:p>
        </p:txBody>
      </p:sp>
      <p:pic>
        <p:nvPicPr>
          <p:cNvPr id="8" name="Grafik 7" descr="Ein Bild, das Person, Kleidung, Im Haus, Wand enthält.&#10;&#10;Automatisch generierte Beschreibung">
            <a:extLst>
              <a:ext uri="{FF2B5EF4-FFF2-40B4-BE49-F238E27FC236}">
                <a16:creationId xmlns:a16="http://schemas.microsoft.com/office/drawing/2014/main" id="{50B6AFC2-62B8-6253-5779-027F720847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3222" y="1367489"/>
            <a:ext cx="6597556" cy="2990197"/>
          </a:xfrm>
          <a:prstGeom prst="rect">
            <a:avLst/>
          </a:prstGeom>
        </p:spPr>
      </p:pic>
    </p:spTree>
    <p:extLst>
      <p:ext uri="{BB962C8B-B14F-4D97-AF65-F5344CB8AC3E}">
        <p14:creationId xmlns:p14="http://schemas.microsoft.com/office/powerpoint/2010/main" val="1140349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E23C17-D474-2916-C710-2F4C521E54B2}"/>
              </a:ext>
            </a:extLst>
          </p:cNvPr>
          <p:cNvSpPr>
            <a:spLocks noGrp="1"/>
          </p:cNvSpPr>
          <p:nvPr>
            <p:ph type="title"/>
          </p:nvPr>
        </p:nvSpPr>
        <p:spPr>
          <a:xfrm>
            <a:off x="729450" y="690001"/>
            <a:ext cx="5135568" cy="535200"/>
          </a:xfrm>
        </p:spPr>
        <p:txBody>
          <a:bodyPr>
            <a:normAutofit/>
          </a:bodyPr>
          <a:lstStyle/>
          <a:p>
            <a:r>
              <a:rPr lang="de-DE" sz="1600" dirty="0"/>
              <a:t>Registrierung</a:t>
            </a:r>
          </a:p>
        </p:txBody>
      </p:sp>
      <p:sp>
        <p:nvSpPr>
          <p:cNvPr id="4" name="Foliennummernplatzhalter 3">
            <a:extLst>
              <a:ext uri="{FF2B5EF4-FFF2-40B4-BE49-F238E27FC236}">
                <a16:creationId xmlns:a16="http://schemas.microsoft.com/office/drawing/2014/main" id="{C92BB78C-133C-66D9-4FEE-102E2A51C0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6</a:t>
            </a:fld>
            <a:endParaRPr lang="de-DE"/>
          </a:p>
        </p:txBody>
      </p:sp>
      <p:pic>
        <p:nvPicPr>
          <p:cNvPr id="5" name="Grafik 4" descr="Ein Bild, das Person, Werkzeug, Kleidung, Im Haus enthält.&#10;&#10;Automatisch generierte Beschreibung">
            <a:extLst>
              <a:ext uri="{FF2B5EF4-FFF2-40B4-BE49-F238E27FC236}">
                <a16:creationId xmlns:a16="http://schemas.microsoft.com/office/drawing/2014/main" id="{EC9771B4-7DEA-22C0-E4C2-C9CB90414AB9}"/>
              </a:ext>
            </a:extLst>
          </p:cNvPr>
          <p:cNvPicPr>
            <a:picLocks noChangeAspect="1"/>
          </p:cNvPicPr>
          <p:nvPr/>
        </p:nvPicPr>
        <p:blipFill>
          <a:blip r:embed="rId2"/>
          <a:stretch>
            <a:fillRect/>
          </a:stretch>
        </p:blipFill>
        <p:spPr>
          <a:xfrm>
            <a:off x="1261413" y="1386112"/>
            <a:ext cx="6621173" cy="3015231"/>
          </a:xfrm>
          <a:prstGeom prst="rect">
            <a:avLst/>
          </a:prstGeom>
        </p:spPr>
      </p:pic>
    </p:spTree>
    <p:extLst>
      <p:ext uri="{BB962C8B-B14F-4D97-AF65-F5344CB8AC3E}">
        <p14:creationId xmlns:p14="http://schemas.microsoft.com/office/powerpoint/2010/main" val="2246799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E23C17-D474-2916-C710-2F4C521E54B2}"/>
              </a:ext>
            </a:extLst>
          </p:cNvPr>
          <p:cNvSpPr>
            <a:spLocks noGrp="1"/>
          </p:cNvSpPr>
          <p:nvPr>
            <p:ph type="title"/>
          </p:nvPr>
        </p:nvSpPr>
        <p:spPr>
          <a:xfrm>
            <a:off x="729450" y="690001"/>
            <a:ext cx="5135568" cy="535200"/>
          </a:xfrm>
        </p:spPr>
        <p:txBody>
          <a:bodyPr>
            <a:normAutofit/>
          </a:bodyPr>
          <a:lstStyle/>
          <a:p>
            <a:r>
              <a:rPr lang="de-DE" sz="1600" dirty="0" err="1"/>
              <a:t>Swipe</a:t>
            </a:r>
            <a:r>
              <a:rPr lang="de-DE" sz="1600" dirty="0"/>
              <a:t>-Page bzw. Hauptseite</a:t>
            </a:r>
          </a:p>
        </p:txBody>
      </p:sp>
      <p:sp>
        <p:nvSpPr>
          <p:cNvPr id="4" name="Foliennummernplatzhalter 3">
            <a:extLst>
              <a:ext uri="{FF2B5EF4-FFF2-40B4-BE49-F238E27FC236}">
                <a16:creationId xmlns:a16="http://schemas.microsoft.com/office/drawing/2014/main" id="{C92BB78C-133C-66D9-4FEE-102E2A51C0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7</a:t>
            </a:fld>
            <a:endParaRPr lang="de-DE"/>
          </a:p>
        </p:txBody>
      </p:sp>
      <p:pic>
        <p:nvPicPr>
          <p:cNvPr id="5" name="Grafik 4" descr="Ein Bild, das Text, Screenshot, Gras, Multimedia-Software enthält.&#10;&#10;Automatisch generierte Beschreibung">
            <a:extLst>
              <a:ext uri="{FF2B5EF4-FFF2-40B4-BE49-F238E27FC236}">
                <a16:creationId xmlns:a16="http://schemas.microsoft.com/office/drawing/2014/main" id="{D976C6FD-9F72-446B-A98B-4236D4D97F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9519" y="1360647"/>
            <a:ext cx="6498265" cy="2979328"/>
          </a:xfrm>
          <a:prstGeom prst="rect">
            <a:avLst/>
          </a:prstGeom>
        </p:spPr>
      </p:pic>
    </p:spTree>
    <p:extLst>
      <p:ext uri="{BB962C8B-B14F-4D97-AF65-F5344CB8AC3E}">
        <p14:creationId xmlns:p14="http://schemas.microsoft.com/office/powerpoint/2010/main" val="3025769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E23C17-D474-2916-C710-2F4C521E54B2}"/>
              </a:ext>
            </a:extLst>
          </p:cNvPr>
          <p:cNvSpPr>
            <a:spLocks noGrp="1"/>
          </p:cNvSpPr>
          <p:nvPr>
            <p:ph type="title"/>
          </p:nvPr>
        </p:nvSpPr>
        <p:spPr>
          <a:xfrm>
            <a:off x="729450" y="690001"/>
            <a:ext cx="5135568" cy="535200"/>
          </a:xfrm>
        </p:spPr>
        <p:txBody>
          <a:bodyPr>
            <a:normAutofit/>
          </a:bodyPr>
          <a:lstStyle/>
          <a:p>
            <a:r>
              <a:rPr lang="de-DE" sz="1600" dirty="0"/>
              <a:t>Create </a:t>
            </a:r>
            <a:r>
              <a:rPr lang="de-DE" sz="1600" dirty="0" err="1"/>
              <a:t>new</a:t>
            </a:r>
            <a:r>
              <a:rPr lang="de-DE" sz="1600" dirty="0"/>
              <a:t> </a:t>
            </a:r>
            <a:r>
              <a:rPr lang="de-DE" sz="1600" dirty="0" err="1"/>
              <a:t>advertisement</a:t>
            </a:r>
            <a:endParaRPr lang="de-DE" sz="1600" dirty="0"/>
          </a:p>
        </p:txBody>
      </p:sp>
      <p:sp>
        <p:nvSpPr>
          <p:cNvPr id="4" name="Foliennummernplatzhalter 3">
            <a:extLst>
              <a:ext uri="{FF2B5EF4-FFF2-40B4-BE49-F238E27FC236}">
                <a16:creationId xmlns:a16="http://schemas.microsoft.com/office/drawing/2014/main" id="{C92BB78C-133C-66D9-4FEE-102E2A51C0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8</a:t>
            </a:fld>
            <a:endParaRPr lang="de-DE"/>
          </a:p>
        </p:txBody>
      </p:sp>
      <p:pic>
        <p:nvPicPr>
          <p:cNvPr id="5" name="Grafik 4" descr="Ein Bild, das Text, Screenshot, Design enthält.&#10;&#10;Automatisch generierte Beschreibung">
            <a:extLst>
              <a:ext uri="{FF2B5EF4-FFF2-40B4-BE49-F238E27FC236}">
                <a16:creationId xmlns:a16="http://schemas.microsoft.com/office/drawing/2014/main" id="{D3B47804-A0E2-C872-6951-42468BF4DA3F}"/>
              </a:ext>
            </a:extLst>
          </p:cNvPr>
          <p:cNvPicPr>
            <a:picLocks noChangeAspect="1"/>
          </p:cNvPicPr>
          <p:nvPr/>
        </p:nvPicPr>
        <p:blipFill>
          <a:blip r:embed="rId2"/>
          <a:stretch>
            <a:fillRect/>
          </a:stretch>
        </p:blipFill>
        <p:spPr>
          <a:xfrm>
            <a:off x="1260792" y="1360010"/>
            <a:ext cx="6583046" cy="2997147"/>
          </a:xfrm>
          <a:prstGeom prst="rect">
            <a:avLst/>
          </a:prstGeom>
        </p:spPr>
      </p:pic>
    </p:spTree>
    <p:extLst>
      <p:ext uri="{BB962C8B-B14F-4D97-AF65-F5344CB8AC3E}">
        <p14:creationId xmlns:p14="http://schemas.microsoft.com/office/powerpoint/2010/main" val="259089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E23C17-D474-2916-C710-2F4C521E54B2}"/>
              </a:ext>
            </a:extLst>
          </p:cNvPr>
          <p:cNvSpPr>
            <a:spLocks noGrp="1"/>
          </p:cNvSpPr>
          <p:nvPr>
            <p:ph type="title"/>
          </p:nvPr>
        </p:nvSpPr>
        <p:spPr>
          <a:xfrm>
            <a:off x="729450" y="690001"/>
            <a:ext cx="5135568" cy="535200"/>
          </a:xfrm>
        </p:spPr>
        <p:txBody>
          <a:bodyPr>
            <a:normAutofit/>
          </a:bodyPr>
          <a:lstStyle/>
          <a:p>
            <a:r>
              <a:rPr lang="de-DE" sz="1600" dirty="0" err="1"/>
              <a:t>Swiped</a:t>
            </a:r>
            <a:r>
              <a:rPr lang="de-DE" sz="1600" dirty="0"/>
              <a:t> </a:t>
            </a:r>
            <a:r>
              <a:rPr lang="de-DE" sz="1600" dirty="0" err="1"/>
              <a:t>advertisements</a:t>
            </a:r>
            <a:endParaRPr lang="de-DE" sz="1600" dirty="0"/>
          </a:p>
        </p:txBody>
      </p:sp>
      <p:sp>
        <p:nvSpPr>
          <p:cNvPr id="4" name="Foliennummernplatzhalter 3">
            <a:extLst>
              <a:ext uri="{FF2B5EF4-FFF2-40B4-BE49-F238E27FC236}">
                <a16:creationId xmlns:a16="http://schemas.microsoft.com/office/drawing/2014/main" id="{C92BB78C-133C-66D9-4FEE-102E2A51C0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de-DE" smtClean="0"/>
              <a:t>9</a:t>
            </a:fld>
            <a:endParaRPr lang="de-DE"/>
          </a:p>
        </p:txBody>
      </p:sp>
      <p:pic>
        <p:nvPicPr>
          <p:cNvPr id="5" name="Grafik 4" descr="Ein Bild, das Text, Screenshot, Software, Betriebssystem enthält.&#10;&#10;Automatisch generierte Beschreibung">
            <a:extLst>
              <a:ext uri="{FF2B5EF4-FFF2-40B4-BE49-F238E27FC236}">
                <a16:creationId xmlns:a16="http://schemas.microsoft.com/office/drawing/2014/main" id="{42DCDB42-3A0F-5758-1BCC-AAB5AA877247}"/>
              </a:ext>
            </a:extLst>
          </p:cNvPr>
          <p:cNvPicPr>
            <a:picLocks noChangeAspect="1"/>
          </p:cNvPicPr>
          <p:nvPr/>
        </p:nvPicPr>
        <p:blipFill>
          <a:blip r:embed="rId2"/>
          <a:stretch>
            <a:fillRect/>
          </a:stretch>
        </p:blipFill>
        <p:spPr>
          <a:xfrm>
            <a:off x="1246505" y="1348581"/>
            <a:ext cx="6403516" cy="2909094"/>
          </a:xfrm>
          <a:prstGeom prst="rect">
            <a:avLst/>
          </a:prstGeom>
        </p:spPr>
      </p:pic>
    </p:spTree>
    <p:extLst>
      <p:ext uri="{BB962C8B-B14F-4D97-AF65-F5344CB8AC3E}">
        <p14:creationId xmlns:p14="http://schemas.microsoft.com/office/powerpoint/2010/main" val="2819259776"/>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354</Words>
  <Application>Microsoft Office PowerPoint</Application>
  <PresentationFormat>Bildschirmpräsentation (16:9)</PresentationFormat>
  <Paragraphs>110</Paragraphs>
  <Slides>23</Slides>
  <Notes>17</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23</vt:i4>
      </vt:variant>
    </vt:vector>
  </HeadingPairs>
  <TitlesOfParts>
    <vt:vector size="27" baseType="lpstr">
      <vt:lpstr>Lato</vt:lpstr>
      <vt:lpstr>Raleway</vt:lpstr>
      <vt:lpstr>Arial</vt:lpstr>
      <vt:lpstr>Streamline</vt:lpstr>
      <vt:lpstr>Dinder</vt:lpstr>
      <vt:lpstr>Agenda</vt:lpstr>
      <vt:lpstr>Projektziel/-vision</vt:lpstr>
      <vt:lpstr>Live-Demo</vt:lpstr>
      <vt:lpstr>Login</vt:lpstr>
      <vt:lpstr>Registrierung</vt:lpstr>
      <vt:lpstr>Swipe-Page bzw. Hauptseite</vt:lpstr>
      <vt:lpstr>Create new advertisement</vt:lpstr>
      <vt:lpstr>Swiped advertisements</vt:lpstr>
      <vt:lpstr>Published advertisements</vt:lpstr>
      <vt:lpstr>Architekturentscheidungen und ihre Gründe</vt:lpstr>
      <vt:lpstr>Angewandte Design Pattern</vt:lpstr>
      <vt:lpstr>Klassendiagramm Backend (Services + Controller)</vt:lpstr>
      <vt:lpstr>Klassendiagramm Backend (Entities + Models)</vt:lpstr>
      <vt:lpstr>ER-Modell</vt:lpstr>
      <vt:lpstr>Tech-Stack (1)</vt:lpstr>
      <vt:lpstr>Tech-Stack (2)</vt:lpstr>
      <vt:lpstr>Qualitätssicherung</vt:lpstr>
      <vt:lpstr>CI/CD - Setup</vt:lpstr>
      <vt:lpstr>Projektmanagement - Überblick</vt:lpstr>
      <vt:lpstr>PowerPoint-Präsentation</vt:lpstr>
      <vt:lpstr>Was haben wir bisher gelernt</vt:lpstr>
      <vt:lpstr>Vielen Dank für Eure Aufmerksamkeit!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Dinder</dc:title>
  <dc:creator>Manuel Franz</dc:creator>
  <cp:lastModifiedBy>Manuel Franz</cp:lastModifiedBy>
  <cp:revision>16</cp:revision>
  <dcterms:modified xsi:type="dcterms:W3CDTF">2024-06-13T16:55:19Z</dcterms:modified>
</cp:coreProperties>
</file>